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84" r:id="rId2"/>
    <p:sldId id="258" r:id="rId3"/>
    <p:sldId id="291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2" r:id="rId23"/>
    <p:sldId id="294" r:id="rId24"/>
    <p:sldId id="278" r:id="rId25"/>
    <p:sldId id="295" r:id="rId26"/>
    <p:sldId id="296" r:id="rId27"/>
    <p:sldId id="297" r:id="rId28"/>
    <p:sldId id="277" r:id="rId29"/>
    <p:sldId id="27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FF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D3173-7B22-4231-BF3F-0EED355BFA3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8468-CA7F-45E8-A4DF-E8A5FADF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4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asotaimedicina.ru/treatment/psychotherapeutic/psychotherapy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asotaimedicina.ru/treatment/psychotherapeutic-consultation/psychotherapist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2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YS Text"/>
              </a:rPr>
              <a:t>Механизм зарождения и развития болезни и отдельных ее проявлений. Рассматривается на различных уровнях — от молекулярных нарушений до организма в целом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5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молниеносные непроизвольные сокращения мышц, чаще всего лица и конечностей (моргание, поднимание бровей,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подерги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Обсессивно-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компульсивное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расстройство (ОКР) — психическое расстройство, которое характеризуется наличием в клинической картине навязчивых мыслей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обсессии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навязчивых действий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компульсии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4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Выясняется анамнез, беспокоящие симптомы (частота, выраженность, продолжительность). При описании эмоционального состояния пациенты говорят о напряжении, страхах перед неудачей, волнении при выполнении задач, подавленности после совершения ошибок и негативных оценок окружающих, эйфории после достижения цели и получения награды.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Используются методики исследования личностной сферы и ее отдельных компонентов: самооценки,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перфекционизма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детско-родительских отношений. Набор тестов определяется психологом индивидуально с учетом возраста пациента. Применяется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Патохарактерологический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диагностический опросник А. Е.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Личко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Стандартизированный многофакторный метод исследования личности Л. Н.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Собчик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Шкала самооценки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Дембо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-Рубинштейн, Многомерная шкала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перфекционизма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Хьюитта-Флетта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интерпретации заданных ситуаций, элементы рисунков выявляют неосознаваемые, отвергаемые пациентом черты, скрываемые проблемы межличностных отношений в семье, школе, на работе. Исследование позволяет обнаружить деструктивные стили воспитания, повышенные требования родителей, ожидания и потребность пациента в положительной общественной оценке. Примерный комплекс методик: Рисунок семьи, Рисунок Человека, Тематический апперцептивный тест.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6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На первом этапе проводятся индивидуальные встречи, ориентированные на осознание имеющейся проблемы, анализ ее причин, обсуждение возможных решений. Затем выполняется практическая групповая работа. Распространенными методами 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60DD"/>
                </a:solidFill>
                <a:effectLst/>
                <a:uLnTx/>
                <a:uFillTx/>
                <a:latin typeface="arial"/>
                <a:hlinkClick r:id="rId3"/>
              </a:rPr>
              <a:t>психотерапии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 являются: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3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ходе терапевтических бесед происходит осознание и открытое обсуждение проблем: наличие заниженной (неустойчивой) самооценки, неумение выделять приоритеты, проигрывать, учиться на ошибках, выстраивать дружеские отношения. На стадии коррекции поведения в повседневную жизнь постепенно внедряются новые шаблоны: в режиме дня выделяется время отдыха и развлечений, апробируется расслабление и продуктивная концентрация в стрессовых ситуациях (при нехватке времени, совершении ошибок, получении критики).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Взаимоотношения с супругом или супругой, родителями часто становятся источником синдрома и основной сферой получения подкреплений – похвалы, признания, любви. Для преодоления негативных эффектов необходимо изменить не только личность пациента, но и ожидания, поведение близких людей. На психотерапевтических сеансах обсуждаются продуктивные способы взаимодействия, смещающие акцент с оценки результата на качества личности. Членам семьи рекомендуется хвалить и поощрять трудолюбие, целеустремленность, ум, креативность, не сопоставлять достижения ребенка (взрослого) с успехами других людей, поддерживать при неудаче, помогать анализировать ошибки с ориентацией на будущий успех.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в команде является важной составляющей овладения практическими навыками, необходимыми для личностных изменений. В играх пациент пробует занимать различные позиции, принимать роли – ведущий, ведомый, победитель, проигравший, «запасной игрок», «режиссер» (невидимый игрок). Учится изменять мотивацию с внешней, формальной стороны деятельности на содержательную, ценить процесс, акцентируя внимание на удовольствии, дружеских отношениях, заинтересованности заданием. После игры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психотерапевт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проводит обсуждение трудностей, ошибок, успехов и сопутствующих переживаний пациента.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9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Родителям рекомендуется проанализировать и скорректировать особенности воспитания: при необходимости снизить требования к ребенку, ценить его качества (не достижения), проявлять безусловную любовь и принятие, не ругать и не наказывать за неудачи, не сравнивать с другими детьми.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08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8468-CA7F-45E8-A4DF-E8A5FADFD52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9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Синдром отличника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950664" y="5852677"/>
            <a:ext cx="5507536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/>
              <a:t>Материал и рисунки для презентации взяты из интернета</a:t>
            </a:r>
            <a:endParaRPr lang="ru-RU" sz="2000" b="1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1368720" y="4341676"/>
            <a:ext cx="6400800" cy="910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err="1" smtClean="0"/>
              <a:t>Барбитова</a:t>
            </a:r>
            <a:r>
              <a:rPr lang="ru-RU" sz="2400" dirty="0" smtClean="0"/>
              <a:t> А.Д., </a:t>
            </a:r>
          </a:p>
          <a:p>
            <a:pPr marL="0" indent="0" algn="ctr">
              <a:buNone/>
            </a:pPr>
            <a:r>
              <a:rPr lang="ru-RU" sz="2400" dirty="0" smtClean="0"/>
              <a:t>педагог-психолог, кандидат педагогических наук, доцент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67207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5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/>
              </a:rPr>
              <a:t>Заниженная </a:t>
            </a:r>
            <a:r>
              <a:rPr lang="ru-RU" b="1" dirty="0" smtClean="0">
                <a:solidFill>
                  <a:srgbClr val="000000"/>
                </a:solidFill>
                <a:latin typeface="arial"/>
              </a:rPr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Хорошей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учебой, спортивными достижениями ребенок пытается компенсировать неуверенность в себе, комплексы относительно внешности, социального статуса семьи, отсутствия друзей.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Официальное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признание успехов, способностей, положительных качеств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временно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повышает самооценку.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5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3672408" cy="6340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latin typeface="arial"/>
              </a:rPr>
              <a:t>Патогенез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Синдром отличника имеет психогенную природу, в его основе лежат особенности личности, потребности, комплексы, ценности и </a:t>
            </a:r>
            <a:r>
              <a:rPr lang="ru-RU" dirty="0" smtClean="0"/>
              <a:t>установки.</a:t>
            </a:r>
          </a:p>
          <a:p>
            <a:pPr marL="0" indent="0">
              <a:buNone/>
            </a:pPr>
            <a:r>
              <a:rPr lang="ru-RU" dirty="0" smtClean="0"/>
              <a:t>Ведущая </a:t>
            </a:r>
            <a:r>
              <a:rPr lang="ru-RU" dirty="0"/>
              <a:t>тенденция – достичь поставленной цели для получения положительной оценки общества. Принятие, одобрение, похвала, признание сильных сторон становятся необходимыми условиями </a:t>
            </a:r>
            <a:r>
              <a:rPr lang="ru-RU" i="1" dirty="0"/>
              <a:t>компенсации неуверенности, чувства одиночества, </a:t>
            </a:r>
            <a:r>
              <a:rPr lang="ru-RU" i="1" dirty="0" err="1"/>
              <a:t>малозначимости</a:t>
            </a:r>
            <a:r>
              <a:rPr lang="ru-RU" i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516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Ориентация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личности на </a:t>
            </a:r>
            <a:r>
              <a:rPr lang="ru-RU" i="1" dirty="0">
                <a:solidFill>
                  <a:srgbClr val="000000"/>
                </a:solidFill>
                <a:latin typeface="arial"/>
              </a:rPr>
              <a:t>формальные, внешние атрибуты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часто формируется в ущерб содержательным – ребенок или взрослый выполняет деятельность, не получая удовольствия и удовлетворения в процессе, фокус смещается на результат.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Постепенно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накапливается аффективное напряжение, недовольство, подавленность, разочарованность.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Эмоциональные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проблемы усиливаются при неудачах, нередко развивается депрессия, снижается самооценка, формируются страхи.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1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50405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>
                <a:latin typeface="arial"/>
              </a:rPr>
              <a:t>Симптомы синдрома </a:t>
            </a:r>
            <a:r>
              <a:rPr lang="ru-RU" dirty="0" smtClean="0">
                <a:latin typeface="arial"/>
              </a:rPr>
              <a:t>отличника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920880" cy="5040560"/>
          </a:xfrm>
        </p:spPr>
        <p:txBody>
          <a:bodyPr>
            <a:noAutofit/>
          </a:bodyPr>
          <a:lstStyle/>
          <a:p>
            <a:pPr marL="261938" indent="-261938"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arial"/>
              </a:rPr>
              <a:t> -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нестабильной самооценки,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зависящей от успехов, неудач и отношения окружающих;</a:t>
            </a:r>
          </a:p>
          <a:p>
            <a:pPr marL="261938" indent="-261938">
              <a:buFontTx/>
              <a:buChar char="-"/>
            </a:pP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повышенная чувствительность </a:t>
            </a:r>
            <a:r>
              <a:rPr lang="ru-RU" sz="2000" b="1" i="1" dirty="0">
                <a:solidFill>
                  <a:srgbClr val="000000"/>
                </a:solidFill>
                <a:latin typeface="arial"/>
              </a:rPr>
              <a:t>к критике и 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похвале;</a:t>
            </a:r>
            <a:endParaRPr lang="ru-RU" sz="2000" b="1" i="1" dirty="0">
              <a:solidFill>
                <a:srgbClr val="000000"/>
              </a:solidFill>
              <a:latin typeface="arial"/>
            </a:endParaRPr>
          </a:p>
          <a:p>
            <a:pPr marL="261938" indent="-261938">
              <a:buFontTx/>
              <a:buChar char="-"/>
            </a:pP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длительное переживание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из-за совершенных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ошибок,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 отказ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от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нового дела, охваченные страхом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поражения;</a:t>
            </a:r>
          </a:p>
          <a:p>
            <a:pPr marL="261938" indent="-261938">
              <a:buFontTx/>
              <a:buChar char="-"/>
            </a:pPr>
            <a:r>
              <a:rPr lang="ru-RU" sz="2000" b="1" i="1" dirty="0">
                <a:solidFill>
                  <a:srgbClr val="000000"/>
                </a:solidFill>
                <a:latin typeface="arial"/>
              </a:rPr>
              <a:t>б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оязнь </a:t>
            </a:r>
            <a:r>
              <a:rPr lang="ru-RU" sz="2000" b="1" i="1" dirty="0">
                <a:solidFill>
                  <a:srgbClr val="000000"/>
                </a:solidFill>
                <a:latin typeface="arial"/>
              </a:rPr>
              <a:t>не добиться цели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заставляет прикладывать максимум усилий, затрачивать все имеющиеся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ресурсы;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261938" indent="-261938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стремление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к «победе» настолько сильное, что используются все возможные средства, включая </a:t>
            </a:r>
            <a:r>
              <a:rPr lang="ru-RU" sz="2000" b="1" i="1" dirty="0">
                <a:solidFill>
                  <a:srgbClr val="000000"/>
                </a:solidFill>
                <a:latin typeface="arial"/>
              </a:rPr>
              <a:t>ложь, манипуляции, 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шантаж;</a:t>
            </a:r>
          </a:p>
          <a:p>
            <a:pPr marL="261938" indent="-261938">
              <a:buFontTx/>
              <a:buChar char="-"/>
            </a:pP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списывание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решений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заданий у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товарищей;</a:t>
            </a:r>
          </a:p>
          <a:p>
            <a:pPr marL="261938" indent="-261938">
              <a:buFontTx/>
              <a:buChar char="-"/>
            </a:pPr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скрывают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от родителей плохие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отметки;</a:t>
            </a:r>
          </a:p>
          <a:p>
            <a:pPr marL="261938" indent="-261938">
              <a:buFontTx/>
              <a:buChar char="-"/>
            </a:pPr>
            <a:r>
              <a:rPr lang="ru-RU" sz="2000" b="1" i="1" dirty="0">
                <a:solidFill>
                  <a:srgbClr val="000000"/>
                </a:solidFill>
                <a:latin typeface="arial"/>
              </a:rPr>
              <a:t>н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ездоровая конкуренция 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(сравнение себя с другими ученикам, которые получили более высокую отметку)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3905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992376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776864" cy="468052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не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остается времени и сил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на любимые занятия, развлечения,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отдых;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Tx/>
              <a:buChar char="-"/>
            </a:pP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накапливается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усталость,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усиливается эмоциональная неустойчивость, неудовлетворенность деятельностью и жизнью 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целом;</a:t>
            </a:r>
          </a:p>
          <a:p>
            <a:pPr marL="457200" indent="-457200"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еудачи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критика, недостаточная похвала провоцируют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аффективный всплеск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– плач, </a:t>
            </a:r>
            <a:r>
              <a:rPr lang="ru-RU" dirty="0" smtClean="0">
                <a:latin typeface="arial"/>
              </a:rPr>
              <a:t>истерику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, ругань;</a:t>
            </a:r>
          </a:p>
          <a:p>
            <a:pPr marL="457200" indent="-457200">
              <a:buFontTx/>
              <a:buChar char="-"/>
            </a:pP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отсутствие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опыта преодоления трудностей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продуктивного разбора ошибок проявляется подавленностью,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апатией, депрессией;. </a:t>
            </a:r>
          </a:p>
          <a:p>
            <a:pPr>
              <a:buFontTx/>
              <a:buChar char="-"/>
            </a:pPr>
            <a:r>
              <a:rPr lang="ru-RU" b="1" i="1" dirty="0">
                <a:solidFill>
                  <a:srgbClr val="000000"/>
                </a:solidFill>
                <a:latin typeface="arial"/>
              </a:rPr>
              <a:t>д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лительное и болезненное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переживают неуспех,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неохотно берутся за аналогичные задания в будущем, при первых ошибках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признают «поражение», отказываются продолжать работу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в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мышлении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прослеживается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дихотомичность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: задача должна быть выполнена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идеально,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либо не выполнена совсем.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9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2048"/>
            <a:ext cx="2952328" cy="56207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600" dirty="0" smtClean="0">
                <a:latin typeface="arial"/>
              </a:rPr>
              <a:t>Осложнения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848872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Осложнения синдрома отличника развиваются на базе </a:t>
            </a:r>
            <a:r>
              <a:rPr lang="ru-RU" sz="2000" b="1" i="1" dirty="0">
                <a:solidFill>
                  <a:srgbClr val="000000"/>
                </a:solidFill>
                <a:latin typeface="arial"/>
              </a:rPr>
              <a:t>эмоциональной неустойчивости, напряженности и 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истощенности.</a:t>
            </a:r>
          </a:p>
          <a:p>
            <a:pPr marL="0" indent="0">
              <a:buNone/>
            </a:pP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младшем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школьном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возрасте часто формируются 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тики, 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обсессивно-</a:t>
            </a:r>
            <a:r>
              <a:rPr lang="ru-RU" sz="2000" b="1" i="1" dirty="0" err="1" smtClean="0">
                <a:solidFill>
                  <a:srgbClr val="000000"/>
                </a:solidFill>
                <a:latin typeface="arial"/>
              </a:rPr>
              <a:t>компульсивное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 расстройство</a:t>
            </a:r>
            <a:r>
              <a:rPr lang="ru-RU" sz="2000" b="1" i="1" dirty="0">
                <a:solidFill>
                  <a:srgbClr val="0660DD"/>
                </a:solidFill>
                <a:latin typeface="arial"/>
              </a:rPr>
              <a:t>,</a:t>
            </a:r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психосоматические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реакции. Обнаруживаются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непроизвольные мышечные подергивания, навязчивые действия (мытье рук, перекладывание книг), частые простуды, головокружения, боли. </a:t>
            </a:r>
            <a:endParaRPr lang="ru-RU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У подростков проявляются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социальные страхи – боязнь публичных выступлений, творческих заданий, общения со сверстниками. </a:t>
            </a:r>
            <a:endParaRPr lang="ru-RU" sz="20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При </a:t>
            </a:r>
            <a:r>
              <a:rPr lang="ru-RU" sz="2000" i="1" dirty="0">
                <a:solidFill>
                  <a:srgbClr val="000000"/>
                </a:solidFill>
                <a:latin typeface="arial"/>
              </a:rPr>
              <a:t>отсутствии психологической коррекции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синдром не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ослабевает: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во взрослом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возрасте осложнениями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становятся </a:t>
            </a:r>
            <a:r>
              <a:rPr lang="ru-RU" sz="2000" dirty="0" smtClean="0">
                <a:latin typeface="arial"/>
              </a:rPr>
              <a:t>неврозы</a:t>
            </a:r>
            <a:r>
              <a:rPr lang="ru-RU" sz="2000" dirty="0">
                <a:latin typeface="arial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и психосоматические заболевания: депрессия, конверсионное расстройство, </a:t>
            </a:r>
            <a:r>
              <a:rPr lang="ru-RU" sz="2000" dirty="0" smtClean="0">
                <a:latin typeface="arial"/>
              </a:rPr>
              <a:t>артериальная гипертония, астма</a:t>
            </a:r>
            <a:r>
              <a:rPr lang="ru-RU" sz="2000" dirty="0">
                <a:latin typeface="arial"/>
              </a:rPr>
              <a:t> 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и другие.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34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3672408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/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962088" cy="4896544"/>
          </a:xfrm>
        </p:spPr>
        <p:txBody>
          <a:bodyPr>
            <a:normAutofit fontScale="700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- гиперболизированное стремление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ребенка получать пятерки, побеждать на олимпиадах и соревнованиях не вызывает беспокойства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родителей;</a:t>
            </a:r>
          </a:p>
          <a:p>
            <a:pPr marL="0" indent="0" algn="just" fontAlgn="base"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- обращение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к врачам и </a:t>
            </a:r>
            <a:r>
              <a:rPr lang="ru-RU" dirty="0" smtClean="0">
                <a:latin typeface="arial"/>
              </a:rPr>
              <a:t>психологам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происходит на этапе развития осложнений, когда синдром отличника определяется как этиологический фактор психосоматического или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невротического расстройства;</a:t>
            </a:r>
          </a:p>
          <a:p>
            <a:pPr marL="0" indent="0" algn="just" fontAlgn="base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- проблема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его различения с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перфекционизмом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стремлением к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самореализации («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отличники» акцентируют внимание на внешней стороне деятельности – признанности результата (оценках, наградах), победе над конкурентами;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перфекционисты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сконцентрированы на качестве выполнения задания и собственных способностях, компетенциях, дефицитах.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512656" cy="1143000"/>
          </a:xfrm>
        </p:spPr>
        <p:txBody>
          <a:bodyPr/>
          <a:lstStyle/>
          <a:p>
            <a:r>
              <a:rPr lang="ru-RU" dirty="0" smtClean="0"/>
              <a:t>Методы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3068960"/>
            <a:ext cx="6933456" cy="19728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Беседа  (психолога, врача-психиатра);</a:t>
            </a:r>
          </a:p>
          <a:p>
            <a:r>
              <a:rPr lang="ru-RU" dirty="0" smtClean="0"/>
              <a:t>Опросники</a:t>
            </a:r>
          </a:p>
          <a:p>
            <a:r>
              <a:rPr lang="ru-RU" dirty="0" smtClean="0"/>
              <a:t>Проективные методики</a:t>
            </a:r>
          </a:p>
        </p:txBody>
      </p:sp>
    </p:spTree>
    <p:extLst>
      <p:ext uri="{BB962C8B-B14F-4D97-AF65-F5344CB8AC3E}">
        <p14:creationId xmlns:p14="http://schemas.microsoft.com/office/powerpoint/2010/main" val="32154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>
                <a:latin typeface="arial"/>
              </a:rPr>
              <a:t>Лечение синдрома </a:t>
            </a:r>
            <a:r>
              <a:rPr lang="ru-RU" b="1" dirty="0" smtClean="0">
                <a:latin typeface="arial"/>
              </a:rPr>
              <a:t>отличника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2845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Терапия направлена на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изменение системы ценностей и личностных установок, формирование личностной независимости,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самоценности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. </a:t>
            </a:r>
            <a:endParaRPr lang="ru-RU" b="1" i="1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1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3239177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психотерапии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19109"/>
            <a:ext cx="3384376" cy="2766075"/>
          </a:xfrm>
        </p:spPr>
        <p:txBody>
          <a:bodyPr>
            <a:normAutofit fontScale="92500"/>
          </a:bodyPr>
          <a:lstStyle/>
          <a:p>
            <a:r>
              <a:rPr lang="ru-RU" sz="3500" dirty="0" err="1" smtClean="0"/>
              <a:t>Когнитивно</a:t>
            </a:r>
            <a:r>
              <a:rPr lang="ru-RU" sz="3500" dirty="0" smtClean="0"/>
              <a:t>-поведенческая.</a:t>
            </a:r>
            <a:endParaRPr lang="ru-RU" sz="3000" dirty="0" smtClean="0"/>
          </a:p>
          <a:p>
            <a:r>
              <a:rPr lang="ru-RU" dirty="0" smtClean="0"/>
              <a:t>Семейная.</a:t>
            </a:r>
          </a:p>
          <a:p>
            <a:r>
              <a:rPr lang="ru-RU" dirty="0" smtClean="0"/>
              <a:t>Групповые тренинги.</a:t>
            </a:r>
            <a:endParaRPr lang="ru-RU" dirty="0"/>
          </a:p>
        </p:txBody>
      </p:sp>
      <p:pic>
        <p:nvPicPr>
          <p:cNvPr id="2050" name="Picture 2" descr="Цитаты Конфуция о смысле жизни и любв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785" y="0"/>
            <a:ext cx="48612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619671" y="404664"/>
            <a:ext cx="604867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333333"/>
                </a:solidFill>
                <a:latin typeface="YS Text"/>
              </a:rPr>
              <a:t>Синдром</a:t>
            </a:r>
            <a:r>
              <a:rPr lang="ru-RU" sz="3600" dirty="0" smtClean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3600" b="1" dirty="0" smtClean="0">
                <a:solidFill>
                  <a:srgbClr val="333333"/>
                </a:solidFill>
                <a:latin typeface="YS Text"/>
              </a:rPr>
              <a:t>отличника</a:t>
            </a:r>
            <a:endParaRPr lang="ru-RU" sz="3600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38" y="1412776"/>
            <a:ext cx="814216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8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Прогноз и 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653536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При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комплексной психотерапевтической помощи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прогноз синдрома отличника благоприятный: все проявления постепенно редуцируются, личностные установки изменяются.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Профилактикой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следует заниматься 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 раннего детства. 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плане дня важно выделять время для занятий, которые не имеют конечной цели, а интересны и приносят удовольствие – прогулки, игры, занятия спортом без соревнований и нормативов.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5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4608512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 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1300"/>
              </p:ext>
            </p:extLst>
          </p:nvPr>
        </p:nvGraphicFramePr>
        <p:xfrm>
          <a:off x="1261659" y="1484784"/>
          <a:ext cx="7558813" cy="478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1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Ситуация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Решение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387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Школьник приносит сплошные пятёрки с плюсом, кубки, грамоты </a:t>
                      </a:r>
                    </a:p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 медали, вызывается на любые проекты и инициативы, первый ученик в классе, гордость учительницы и звезда коллектива.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Однажды он не становится первым , а только </a:t>
                      </a:r>
                      <a:r>
                        <a:rPr lang="ru-RU" sz="28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вторым 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или </a:t>
                      </a:r>
                      <a:r>
                        <a:rPr lang="ru-RU" sz="3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третьим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3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четвертым</a:t>
                      </a:r>
                      <a:r>
                        <a:rPr lang="ru-RU" sz="24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4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пятым…</a:t>
                      </a:r>
                      <a:r>
                        <a:rPr lang="ru-RU" sz="28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 ним – истерика!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Назовите причины.</a:t>
                      </a:r>
                      <a:endParaRPr lang="en-US" sz="2000" dirty="0" smtClean="0"/>
                    </a:p>
                    <a:p>
                      <a:pPr marL="0" indent="0">
                        <a:buNone/>
                      </a:pPr>
                      <a:endParaRPr lang="ru-RU" sz="20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Что нужно сделать</a:t>
                      </a:r>
                      <a:r>
                        <a:rPr lang="ru-RU" sz="2000" baseline="0" dirty="0" smtClean="0"/>
                        <a:t> учителю, классному руководителю</a:t>
                      </a:r>
                      <a:r>
                        <a:rPr lang="en-US" sz="2000" baseline="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0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58022"/>
              </p:ext>
            </p:extLst>
          </p:nvPr>
        </p:nvGraphicFramePr>
        <p:xfrm>
          <a:off x="1115616" y="764704"/>
          <a:ext cx="784887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0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8562"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Ребёнок превосходно учится в начальной школе, завоёвывает титул первого ученика, переходит в средние классы и успеваемость падает.</a:t>
                      </a:r>
                    </a:p>
                    <a:p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Ребенок</a:t>
                      </a:r>
                      <a:r>
                        <a:rPr lang="ru-RU" sz="2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часто </a:t>
                      </a: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пропускает</a:t>
                      </a:r>
                      <a:r>
                        <a:rPr lang="ru-RU" sz="2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занятия по болезни</a:t>
                      </a:r>
                      <a:r>
                        <a:rPr lang="en-US" sz="2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Родители</a:t>
                      </a:r>
                      <a:r>
                        <a:rPr lang="ru-RU" sz="2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возмущены, предъявляют претензии учителю, жалуются на учителей  директору.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1. Назовите причины.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2. Что нужно сделать учителю, классному руководителю</a:t>
                      </a:r>
                      <a:r>
                        <a:rPr lang="en-US" baseline="0" dirty="0" smtClean="0"/>
                        <a:t>?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а) Срочно поговорить с учителями, чтобы ставили пятерки;</a:t>
                      </a:r>
                    </a:p>
                    <a:p>
                      <a:r>
                        <a:rPr lang="ru-RU" baseline="0" dirty="0" smtClean="0"/>
                        <a:t>б) Не обращать внимания (у всех учеников так бывает  при переходе из начальной в основную школу);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в) давать ученику только такие задания, которые он обязательно выполнит на «5»;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г) перевести</a:t>
                      </a:r>
                      <a:r>
                        <a:rPr lang="ru-RU" baseline="0" dirty="0" smtClean="0"/>
                        <a:t> ребенка в  другой класс, где  есть более слабые ученики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д) реализовать прогноз</a:t>
                      </a:r>
                      <a:r>
                        <a:rPr lang="ru-RU" baseline="0" dirty="0" smtClean="0"/>
                        <a:t>, что ребенок будет отличником на протяжении всего времени обучения в школе.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/>
                        <a:t>е) другое (</a:t>
                      </a:r>
                      <a:r>
                        <a:rPr lang="ru-RU" baseline="0" smtClean="0"/>
                        <a:t>аргументируйте)</a:t>
                      </a:r>
                      <a:endParaRPr lang="ru-RU" dirty="0" smtClean="0"/>
                    </a:p>
                    <a:p>
                      <a:pPr marL="0" indent="0"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9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2992376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Ситуация 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07548"/>
              </p:ext>
            </p:extLst>
          </p:nvPr>
        </p:nvGraphicFramePr>
        <p:xfrm>
          <a:off x="1187624" y="980728"/>
          <a:ext cx="767481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2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4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6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Учащийся, ранее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получавший только пятерки, получает заслуженную отметку за работу, незнание ответа на вопрос, неготовность к ответу на уроке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(четверку, тройку, двойку).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Он воспринимают каждую отметку как конец света. Достаточно четвёрки вместо ожидаемой пятёрки — и ребёнок уже рисует себе картины последующих пожизненных неудач и провалов (у меня потерялась мотивация учиться дальше, не вижу необходимости дальше стараться, не смогу поступить в университет и т.д.)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Назовите причину.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/>
                    </a:p>
                    <a:p>
                      <a:pPr marL="0" indent="0">
                        <a:buNone/>
                      </a:pPr>
                      <a:r>
                        <a:rPr lang="ru-RU" sz="2000" dirty="0" smtClean="0"/>
                        <a:t>2. Что нужно сделать  учителю, классному руководителю, родителям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ru-RU" dirty="0" err="1" smtClean="0"/>
              <a:t>итуаци</a:t>
            </a:r>
            <a:r>
              <a:rPr lang="ru-RU" dirty="0" err="1"/>
              <a:t>я</a:t>
            </a:r>
            <a:r>
              <a:rPr lang="en-US" dirty="0" smtClean="0"/>
              <a:t> 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473487"/>
              </p:ext>
            </p:extLst>
          </p:nvPr>
        </p:nvGraphicFramePr>
        <p:xfrm>
          <a:off x="1043608" y="1412776"/>
          <a:ext cx="7848872" cy="365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3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Ситуации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Решение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077">
                <a:tc>
                  <a:txBody>
                    <a:bodyPr/>
                    <a:lstStyle/>
                    <a:p>
                      <a:r>
                        <a:rPr lang="ru-RU" sz="2400" i="0" dirty="0" smtClean="0">
                          <a:latin typeface="+mn-lt"/>
                        </a:rPr>
                        <a:t>Учащийся</a:t>
                      </a:r>
                      <a:r>
                        <a:rPr lang="ru-RU" sz="2400" i="0" baseline="0" dirty="0" smtClean="0">
                          <a:latin typeface="+mn-lt"/>
                        </a:rPr>
                        <a:t> – отличник начинает шантажировать учителя</a:t>
                      </a:r>
                      <a:r>
                        <a:rPr lang="en-US" sz="2400" i="0" baseline="0" dirty="0" smtClean="0">
                          <a:latin typeface="+mn-lt"/>
                        </a:rPr>
                        <a:t> </a:t>
                      </a:r>
                      <a:r>
                        <a:rPr lang="ru-RU" sz="2400" i="0" baseline="0" dirty="0" smtClean="0">
                          <a:latin typeface="+mn-lt"/>
                        </a:rPr>
                        <a:t>(если у меня не будет  «5», то дома меня «убьют»,  «»не пустят домой», «накажут»,  «из-за вас я не поступлю в вуз, на бюджет», «зачем мне учиться дальше, если я получил «4», а я иду на аттестат с отличием» и т.д.</a:t>
                      </a:r>
                      <a:endParaRPr lang="ru-RU" sz="24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Что делать учителю</a:t>
                      </a:r>
                      <a:r>
                        <a:rPr lang="en-US" sz="2400" baseline="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3024336" cy="562074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Ситуция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271360"/>
              </p:ext>
            </p:extLst>
          </p:nvPr>
        </p:nvGraphicFramePr>
        <p:xfrm>
          <a:off x="971600" y="620688"/>
          <a:ext cx="7992888" cy="607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Ситуации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Решение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88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Ученик говорит учителям, что  классный руководитель,</a:t>
                      </a:r>
                      <a:r>
                        <a:rPr lang="ru-RU" sz="2000" baseline="0" dirty="0" smtClean="0">
                          <a:latin typeface="+mn-lt"/>
                        </a:rPr>
                        <a:t> или </a:t>
                      </a:r>
                      <a:r>
                        <a:rPr lang="ru-RU" sz="2000" dirty="0" smtClean="0">
                          <a:latin typeface="+mn-lt"/>
                        </a:rPr>
                        <a:t>один из учителей  мне сказал,</a:t>
                      </a:r>
                      <a:r>
                        <a:rPr lang="ru-RU" sz="2000" baseline="0" dirty="0" smtClean="0"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</a:rPr>
                        <a:t>что «я буду отличником и закончу школу на отлично, с медалью!»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Что делать учителю</a:t>
                      </a:r>
                      <a:r>
                        <a:rPr lang="ru-RU" sz="2000" baseline="0" dirty="0" smtClean="0"/>
                        <a:t> в ситуации, когда ответ ученика  не соответствует  этой отметке</a:t>
                      </a:r>
                      <a:r>
                        <a:rPr lang="en-US" sz="2000" baseline="0" dirty="0" smtClean="0"/>
                        <a:t>?</a:t>
                      </a:r>
                      <a:endParaRPr lang="ru-RU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r>
                        <a:rPr lang="ru-RU" sz="2000" baseline="0" dirty="0" smtClean="0"/>
                        <a:t>а)  по</a:t>
                      </a:r>
                      <a:r>
                        <a:rPr lang="ru-RU" sz="2000" dirty="0" smtClean="0"/>
                        <a:t>ставить заслуженную отметку;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б)</a:t>
                      </a:r>
                      <a:r>
                        <a:rPr lang="ru-RU" sz="2000" baseline="0" dirty="0" smtClean="0"/>
                        <a:t> поставить «5» , чтобы у учителя не было проблем с родителями, администрацией;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в)  поставить «5», так как в дружеских отношениях с классным руководителем или  с тем учителем, о котором говорить учащийся;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г) другое…(аргументируйте).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 6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720154"/>
              </p:ext>
            </p:extLst>
          </p:nvPr>
        </p:nvGraphicFramePr>
        <p:xfrm>
          <a:off x="1187624" y="1196752"/>
          <a:ext cx="777686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Ситуация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Решение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Ученик</a:t>
                      </a:r>
                      <a:r>
                        <a:rPr lang="ru-RU" sz="2800" baseline="0" dirty="0" smtClean="0">
                          <a:latin typeface="+mn-lt"/>
                        </a:rPr>
                        <a:t> говорит учителю: «А вот другие учителя мне четверки не ставят, вы не правильно выставляете мне отметки!»</a:t>
                      </a:r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делать учителю</a:t>
                      </a:r>
                      <a:r>
                        <a:rPr lang="en-US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9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Ситуация 7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54523"/>
              </p:ext>
            </p:extLst>
          </p:nvPr>
        </p:nvGraphicFramePr>
        <p:xfrm>
          <a:off x="1115616" y="2132856"/>
          <a:ext cx="778738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Ситуация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Решение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Ученик  каждый раз,</a:t>
                      </a:r>
                      <a:r>
                        <a:rPr lang="ru-RU" sz="2400" baseline="0" dirty="0" smtClean="0">
                          <a:latin typeface="+mn-lt"/>
                        </a:rPr>
                        <a:t> когда получает отметку «4», а не «5» </a:t>
                      </a:r>
                      <a:r>
                        <a:rPr lang="ru-RU" sz="2400" dirty="0" smtClean="0">
                          <a:latin typeface="+mn-lt"/>
                        </a:rPr>
                        <a:t>просит учителя дать ему</a:t>
                      </a:r>
                      <a:r>
                        <a:rPr lang="ru-RU" sz="2400" baseline="0" dirty="0" smtClean="0">
                          <a:latin typeface="+mn-lt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</a:rPr>
                        <a:t>такое дополнительное задание</a:t>
                      </a:r>
                      <a:r>
                        <a:rPr lang="ru-RU" sz="2400" baseline="0" dirty="0" smtClean="0">
                          <a:latin typeface="+mn-lt"/>
                        </a:rPr>
                        <a:t>, </a:t>
                      </a:r>
                      <a:r>
                        <a:rPr lang="ru-RU" sz="2400" dirty="0" smtClean="0">
                          <a:latin typeface="+mn-lt"/>
                        </a:rPr>
                        <a:t> «чтобы я </a:t>
                      </a:r>
                      <a:r>
                        <a:rPr lang="ru-RU" sz="2400" i="1" dirty="0" smtClean="0">
                          <a:latin typeface="+mn-lt"/>
                        </a:rPr>
                        <a:t>обязательно </a:t>
                      </a:r>
                      <a:r>
                        <a:rPr lang="ru-RU" sz="2400" dirty="0" smtClean="0">
                          <a:latin typeface="+mn-lt"/>
                        </a:rPr>
                        <a:t>получил за</a:t>
                      </a:r>
                      <a:r>
                        <a:rPr lang="ru-RU" sz="2400" baseline="0" dirty="0" smtClean="0">
                          <a:latin typeface="+mn-lt"/>
                        </a:rPr>
                        <a:t> это задание отметку «5»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0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Circe"/>
              </a:rPr>
              <a:t>Учиться — нужно и полезно, но </a:t>
            </a:r>
            <a:r>
              <a:rPr lang="ru-RU" i="1" dirty="0">
                <a:solidFill>
                  <a:srgbClr val="FF0000"/>
                </a:solidFill>
                <a:latin typeface="Circe"/>
              </a:rPr>
              <a:t>необязательно всегда быть первым. </a:t>
            </a:r>
            <a:endParaRPr lang="ru-RU" i="1" dirty="0" smtClean="0">
              <a:solidFill>
                <a:srgbClr val="FF0000"/>
              </a:solidFill>
              <a:latin typeface="Circe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Circe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Circe"/>
              </a:rPr>
              <a:t>Бывает </a:t>
            </a:r>
            <a:r>
              <a:rPr lang="ru-RU" dirty="0">
                <a:solidFill>
                  <a:srgbClr val="000000"/>
                </a:solidFill>
                <a:latin typeface="Circe"/>
              </a:rPr>
              <a:t>так, что лучше сбавить темп — и прийти вторым или третьим.  </a:t>
            </a:r>
            <a:endParaRPr lang="ru-RU" dirty="0" smtClean="0">
              <a:solidFill>
                <a:srgbClr val="000000"/>
              </a:solidFill>
              <a:latin typeface="Circe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Circe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  <a:latin typeface="Circe"/>
              </a:rPr>
              <a:t>Главное -  </a:t>
            </a:r>
            <a:r>
              <a:rPr lang="ru-RU" sz="3600" dirty="0">
                <a:solidFill>
                  <a:srgbClr val="FF0000"/>
                </a:solidFill>
                <a:latin typeface="Circe"/>
              </a:rPr>
              <a:t>остаться </a:t>
            </a:r>
            <a:r>
              <a:rPr lang="ru-RU" sz="3600" dirty="0" smtClean="0">
                <a:solidFill>
                  <a:srgbClr val="FF0000"/>
                </a:solidFill>
                <a:latin typeface="Circe"/>
              </a:rPr>
              <a:t>счастливым</a:t>
            </a:r>
            <a:r>
              <a:rPr lang="en-US" sz="3600" dirty="0" smtClean="0">
                <a:solidFill>
                  <a:srgbClr val="FF0000"/>
                </a:solidFill>
                <a:latin typeface="Circe"/>
              </a:rPr>
              <a:t>!</a:t>
            </a:r>
            <a:r>
              <a:rPr lang="ru-RU" sz="3600" dirty="0">
                <a:solidFill>
                  <a:srgbClr val="000000"/>
                </a:solidFill>
                <a:latin typeface="Circe"/>
              </a:rPr>
              <a:t>  </a:t>
            </a:r>
            <a:endParaRPr lang="ru-RU" sz="3600" dirty="0" smtClean="0">
              <a:solidFill>
                <a:srgbClr val="000000"/>
              </a:solidFill>
              <a:latin typeface="Circe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8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Что такое счастье</a:t>
            </a:r>
            <a:r>
              <a:rPr lang="en-US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1"/>
            <a:ext cx="7848872" cy="20448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333333"/>
                </a:solidFill>
                <a:latin typeface="YS Text"/>
              </a:rPr>
              <a:t>Счастье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это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когда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тебя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понимают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, большое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счастье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- </a:t>
            </a:r>
            <a:r>
              <a:rPr lang="ru-RU" b="1" dirty="0" smtClean="0">
                <a:solidFill>
                  <a:srgbClr val="333333"/>
                </a:solidFill>
                <a:latin typeface="YS Text"/>
              </a:rPr>
              <a:t>это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когда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тебя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любят, </a:t>
            </a:r>
            <a:r>
              <a:rPr lang="ru-RU" dirty="0">
                <a:solidFill>
                  <a:srgbClr val="FF0000"/>
                </a:solidFill>
                <a:latin typeface="YS Text"/>
              </a:rPr>
              <a:t>настоящее </a:t>
            </a:r>
            <a:r>
              <a:rPr lang="ru-RU" b="1" dirty="0">
                <a:solidFill>
                  <a:srgbClr val="FF0000"/>
                </a:solidFill>
                <a:latin typeface="YS Text"/>
              </a:rPr>
              <a:t>счастье</a:t>
            </a:r>
            <a:r>
              <a:rPr lang="ru-RU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YS Text"/>
              </a:rPr>
              <a:t>это</a:t>
            </a:r>
            <a:r>
              <a:rPr lang="ru-RU" dirty="0">
                <a:solidFill>
                  <a:srgbClr val="FF0000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YS Text"/>
              </a:rPr>
              <a:t>когда</a:t>
            </a:r>
            <a:r>
              <a:rPr lang="ru-RU" dirty="0">
                <a:solidFill>
                  <a:srgbClr val="FF0000"/>
                </a:solidFill>
                <a:latin typeface="YS Text"/>
              </a:rPr>
              <a:t> любишь </a:t>
            </a:r>
            <a:r>
              <a:rPr lang="ru-RU" b="1" dirty="0">
                <a:solidFill>
                  <a:srgbClr val="FF0000"/>
                </a:solidFill>
                <a:latin typeface="YS Text"/>
              </a:rPr>
              <a:t>ты</a:t>
            </a:r>
            <a:r>
              <a:rPr lang="ru-RU" dirty="0">
                <a:solidFill>
                  <a:srgbClr val="FF0000"/>
                </a:solidFill>
                <a:latin typeface="YS Text"/>
              </a:rPr>
              <a:t>. </a:t>
            </a:r>
            <a:endParaRPr lang="ru-RU" dirty="0" smtClean="0">
              <a:solidFill>
                <a:srgbClr val="FF0000"/>
              </a:solidFill>
              <a:latin typeface="YS Text"/>
            </a:endParaRPr>
          </a:p>
          <a:p>
            <a:pPr marL="0" indent="0">
              <a:buNone/>
            </a:pP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(</a:t>
            </a:r>
            <a:r>
              <a:rPr lang="ru-RU" i="1" dirty="0" smtClean="0">
                <a:solidFill>
                  <a:srgbClr val="333333"/>
                </a:solidFill>
                <a:latin typeface="YS Text"/>
              </a:rPr>
              <a:t>Конфуций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)</a:t>
            </a:r>
            <a:endParaRPr lang="ru-RU" dirty="0"/>
          </a:p>
        </p:txBody>
      </p:sp>
      <p:pic>
        <p:nvPicPr>
          <p:cNvPr id="1026" name="Picture 2" descr="Конфуций: цитаты о люб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42" y="3573016"/>
            <a:ext cx="50963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3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0000"/>
                </a:solidFill>
                <a:latin typeface="arial"/>
              </a:rPr>
              <a:t>Синдром отличника</a:t>
            </a:r>
            <a:r>
              <a:rPr lang="ru-RU" sz="3200" dirty="0" smtClean="0">
                <a:solidFill>
                  <a:srgbClr val="000000"/>
                </a:solidFill>
                <a:latin typeface="arial"/>
              </a:rPr>
              <a:t> 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03268"/>
              </p:ext>
            </p:extLst>
          </p:nvPr>
        </p:nvGraphicFramePr>
        <p:xfrm>
          <a:off x="1043608" y="1340768"/>
          <a:ext cx="770485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5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–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комплекс психологических особенностей личности,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характеризующийся стремлением достичь высоких целей и получить похвалу, одобрение окружающих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https://www.krasotaimedicina.ru/diseases/children/perfectioni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sm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1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Общие признаки синдрома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 заведомо сложных задач, приложение максимума усилий для их решения, потребность во внешней положительной оценке,</a:t>
                      </a:r>
                    </a:p>
                    <a:p>
                      <a:r>
                        <a:rPr lang="ru-RU" dirty="0" smtClean="0"/>
                        <a:t>недостаточная ориентированность на собственные интересы и желания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2148">
                <a:tc>
                  <a:txBody>
                    <a:bodyPr/>
                    <a:lstStyle/>
                    <a:p>
                      <a:r>
                        <a:rPr lang="ru-RU" dirty="0" smtClean="0"/>
                        <a:t>У детей проявляется в учебе, спорте, творческой деятельности,  у взрослых – в профессиональной карьере, семейной жизни, быту.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Диагностика синдрома выполняется методом </a:t>
                      </a:r>
                      <a:r>
                        <a:rPr lang="ru-RU" b="1" i="1" dirty="0" smtClean="0"/>
                        <a:t>клинической беседы</a:t>
                      </a:r>
                      <a:r>
                        <a:rPr lang="ru-RU" dirty="0" smtClean="0"/>
                        <a:t>, </a:t>
                      </a:r>
                      <a:r>
                        <a:rPr lang="ru-RU" b="1" i="1" dirty="0" smtClean="0"/>
                        <a:t>психодиагностик</a:t>
                      </a:r>
                      <a:r>
                        <a:rPr lang="ru-RU" dirty="0" smtClean="0"/>
                        <a:t>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 целью коррекции используется </a:t>
                      </a:r>
                      <a:r>
                        <a:rPr lang="ru-RU" i="1" dirty="0" smtClean="0"/>
                        <a:t>индивидуальная, семейная и групповая психотерапия.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Синдром отличника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более </a:t>
            </a:r>
            <a:r>
              <a:rPr lang="ru-RU" dirty="0"/>
              <a:t>распространен среди девочек – для них более характерна ориентация на внешнюю оценку в сочетании с аккуратностью, усидчивостью, послушностью, эмоциональной привязанностью к родителям.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Отчетливые </a:t>
            </a:r>
            <a:r>
              <a:rPr lang="ru-RU" dirty="0"/>
              <a:t>симптомы определяются у учеников начальной школы, менее выраженные могут сохраняться на протяжении всей жизни.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Людей </a:t>
            </a:r>
            <a:r>
              <a:rPr lang="ru-RU" dirty="0"/>
              <a:t>с синдромом отличника ошибочно называют </a:t>
            </a:r>
            <a:r>
              <a:rPr lang="ru-RU" i="1" dirty="0" smtClean="0"/>
              <a:t> </a:t>
            </a:r>
            <a:r>
              <a:rPr lang="ru-RU" i="1" dirty="0" err="1" smtClean="0"/>
              <a:t>перфекционистами</a:t>
            </a:r>
            <a:r>
              <a:rPr lang="ru-RU" dirty="0" smtClean="0"/>
              <a:t>, </a:t>
            </a:r>
            <a:r>
              <a:rPr lang="ru-RU" dirty="0"/>
              <a:t>основное различие – для «отличников» значима оценка окружающих, а не идеальное выполнение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8113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</a:t>
            </a:r>
            <a:r>
              <a:rPr lang="ru-RU" dirty="0" smtClean="0"/>
              <a:t>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 smtClean="0"/>
              <a:t>Название </a:t>
            </a:r>
            <a:r>
              <a:rPr lang="ru-RU" dirty="0"/>
              <a:t>синдрома объясняется возрастом дебюта – симптомы начинают проявляться в первые школьные годы, когда учеба становится основной деятельностью для самореализации, самовыражения детей, стремящихся получить одобрение, похвалу взрослых.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9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/>
              </a:rPr>
              <a:t>Причины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Стремление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быть лучше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остальных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;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 fontAlgn="base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постоянная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потребность получать признание, подкреплять положительную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самооценку;</a:t>
            </a:r>
          </a:p>
          <a:p>
            <a:pPr algn="just" fontAlgn="base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особенности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отношений внутри семьи, 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частности.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 fontAlgn="base">
              <a:buFontTx/>
              <a:buChar char="-"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Формируются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как результат предыдущего социального опыта – взаимодействия с родителями, воспитателями детского сада, сверстниками.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8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семьи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arial"/>
              </a:rPr>
              <a:t>Компенсация родительских неудач.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Успехи детей могут быть продолжением амбиций взрослых.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Родители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ориентируют ребенка на достижение целей, значимость которых признана обществом, пренебрегая его интересами, желаниями, состоянием здоровья. Через успешность школьника в учебной деятельности, спортивных соревнованиях, творческих конкурсах они повышают собственный социальный статус, получают признание родственников, педагогов, коллег.</a:t>
            </a:r>
            <a:endParaRPr lang="ru-RU" b="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9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Влияние семьи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r>
              <a:rPr lang="ru-RU" b="1" dirty="0">
                <a:solidFill>
                  <a:srgbClr val="000000"/>
                </a:solidFill>
              </a:rPr>
              <a:t>Высокие требования. </a:t>
            </a:r>
            <a:endParaRPr lang="ru-RU" b="1" dirty="0" smtClean="0">
              <a:solidFill>
                <a:srgbClr val="000000"/>
              </a:solidFill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>
                <a:solidFill>
                  <a:srgbClr val="000000"/>
                </a:solidFill>
              </a:rPr>
              <a:t>семьях, где ценится общественное признание, формально зафиксированные достижения (</a:t>
            </a:r>
            <a:r>
              <a:rPr lang="ru-RU" i="1" dirty="0">
                <a:solidFill>
                  <a:srgbClr val="000000"/>
                </a:solidFill>
              </a:rPr>
              <a:t>школьные отметки, грамоты, медали, звания, должности</a:t>
            </a:r>
            <a:r>
              <a:rPr lang="ru-RU" dirty="0">
                <a:solidFill>
                  <a:srgbClr val="000000"/>
                </a:solidFill>
              </a:rPr>
              <a:t>), люди стремятся быть успешными.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 fontAlgn="base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</a:rPr>
              <a:t>Внутренние </a:t>
            </a:r>
            <a:r>
              <a:rPr lang="ru-RU" dirty="0">
                <a:solidFill>
                  <a:srgbClr val="000000"/>
                </a:solidFill>
              </a:rPr>
              <a:t>установки, модели поведения родителей неосознанно передаются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4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Влияние семьи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</a:rPr>
              <a:t>Недостаток внимания.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Похвала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родителей за отличную школьную оценку рассматривается ребенком как проявление любви. Поощрение подкрепляется разрешением дольше смотреть телевизор, покупкой игрушек, красивой одежды.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pPr marL="0" indent="0"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Успех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ребенка становится условием родительского внимания, получения материальных благ.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2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1541</Words>
  <Application>Microsoft Office PowerPoint</Application>
  <PresentationFormat>Экран (4:3)</PresentationFormat>
  <Paragraphs>193</Paragraphs>
  <Slides>29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arial</vt:lpstr>
      <vt:lpstr>Calibri</vt:lpstr>
      <vt:lpstr>Circe</vt:lpstr>
      <vt:lpstr>Corbel</vt:lpstr>
      <vt:lpstr>Gill Sans MT</vt:lpstr>
      <vt:lpstr>Verdana</vt:lpstr>
      <vt:lpstr>Wingdings 2</vt:lpstr>
      <vt:lpstr>YS Text</vt:lpstr>
      <vt:lpstr>Солнцестояние</vt:lpstr>
      <vt:lpstr>Презентация PowerPoint</vt:lpstr>
      <vt:lpstr>Презентация PowerPoint</vt:lpstr>
      <vt:lpstr>Синдром отличника </vt:lpstr>
      <vt:lpstr>Синдром отличника </vt:lpstr>
      <vt:lpstr>Общие сведения</vt:lpstr>
      <vt:lpstr>Причины</vt:lpstr>
      <vt:lpstr>Влияние семьи</vt:lpstr>
      <vt:lpstr>Влияние семьи</vt:lpstr>
      <vt:lpstr>Влияние семьи</vt:lpstr>
      <vt:lpstr>Заниженная самооценка</vt:lpstr>
      <vt:lpstr>Патогенез</vt:lpstr>
      <vt:lpstr>Патогенез</vt:lpstr>
      <vt:lpstr>Симптомы синдрома отличника</vt:lpstr>
      <vt:lpstr>Симптомы</vt:lpstr>
      <vt:lpstr>Осложнения</vt:lpstr>
      <vt:lpstr>Диагностика</vt:lpstr>
      <vt:lpstr>Методы диагностики</vt:lpstr>
      <vt:lpstr>Лечение синдрома отличника</vt:lpstr>
      <vt:lpstr>Методы психотерапии</vt:lpstr>
      <vt:lpstr>Прогноз и профилактика</vt:lpstr>
      <vt:lpstr>Ситуация 1</vt:lpstr>
      <vt:lpstr>Ситуация 2</vt:lpstr>
      <vt:lpstr>Ситуация 3</vt:lpstr>
      <vt:lpstr>Cитуация 4</vt:lpstr>
      <vt:lpstr>Ситуция 5</vt:lpstr>
      <vt:lpstr>Ситуация 6</vt:lpstr>
      <vt:lpstr>Ситуация 7</vt:lpstr>
      <vt:lpstr>Итоги</vt:lpstr>
      <vt:lpstr>Что такое счастье?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отличника</dc:title>
  <dc:creator>1</dc:creator>
  <cp:lastModifiedBy>User</cp:lastModifiedBy>
  <cp:revision>101</cp:revision>
  <dcterms:created xsi:type="dcterms:W3CDTF">2021-12-18T06:52:02Z</dcterms:created>
  <dcterms:modified xsi:type="dcterms:W3CDTF">2021-12-20T09:30:26Z</dcterms:modified>
</cp:coreProperties>
</file>