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4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10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4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69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20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06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8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88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5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7A0C-EFB6-4C57-8EF7-C4EA2B2E2BC0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209DB78-E30F-4F43-8D00-24622254E10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3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0964" y="1761555"/>
            <a:ext cx="10249634" cy="158293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по психологии</a:t>
            </a:r>
            <a:br>
              <a:rPr lang="ru-RU" sz="4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8-9 классов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5859" y="391754"/>
            <a:ext cx="6319260" cy="4584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г. Ульяновска «Губернаторский лицей № 100»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97033" y="4594166"/>
            <a:ext cx="10058400" cy="407325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2021-2022 учебный год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25" y="261809"/>
            <a:ext cx="1554615" cy="149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53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1976" y="243258"/>
            <a:ext cx="1002506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Установите верные соответствия между понятиями и их определениями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Запишите ответ по схеме 1-А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96972"/>
              </p:ext>
            </p:extLst>
          </p:nvPr>
        </p:nvGraphicFramePr>
        <p:xfrm>
          <a:off x="185739" y="2086313"/>
          <a:ext cx="11794334" cy="3832987"/>
        </p:xfrm>
        <a:graphic>
          <a:graphicData uri="http://schemas.openxmlformats.org/drawingml/2006/table">
            <a:tbl>
              <a:tblPr firstRow="1" firstCol="1" bandRow="1"/>
              <a:tblGrid>
                <a:gridCol w="460151">
                  <a:extLst>
                    <a:ext uri="{9D8B030D-6E8A-4147-A177-3AD203B41FA5}">
                      <a16:colId xmlns:a16="http://schemas.microsoft.com/office/drawing/2014/main" val="2798094042"/>
                    </a:ext>
                  </a:extLst>
                </a:gridCol>
                <a:gridCol w="1395958">
                  <a:extLst>
                    <a:ext uri="{9D8B030D-6E8A-4147-A177-3AD203B41FA5}">
                      <a16:colId xmlns:a16="http://schemas.microsoft.com/office/drawing/2014/main" val="4169410632"/>
                    </a:ext>
                  </a:extLst>
                </a:gridCol>
                <a:gridCol w="751413">
                  <a:extLst>
                    <a:ext uri="{9D8B030D-6E8A-4147-A177-3AD203B41FA5}">
                      <a16:colId xmlns:a16="http://schemas.microsoft.com/office/drawing/2014/main" val="4128401680"/>
                    </a:ext>
                  </a:extLst>
                </a:gridCol>
                <a:gridCol w="9186812">
                  <a:extLst>
                    <a:ext uri="{9D8B030D-6E8A-4147-A177-3AD203B41FA5}">
                      <a16:colId xmlns:a16="http://schemas.microsoft.com/office/drawing/2014/main" val="1391507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реакция, связанная с неудовлетворением потребности, в то время как то, что может удовлетворить эту потребность достается кому-то другому.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1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Удивление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Эмоциональное состояние, вызванное возможностью полного</a:t>
                      </a:r>
                      <a:b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удовлетворения возникшей потребности, вероятность чего до этого была небольшой.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351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Ревность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Отрицательное эмоциональное состояние, появляющееся при получении человеком информации о возможном ущербе для его жизненного благополучия или об опасности, которая ему угрожает.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894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Радость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Эмоциональное состояние, которое способствует развитию навыков,</a:t>
                      </a:r>
                      <a:b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приобретению знаний и умений. Наиболее эффективный мотив к обучению.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711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Эмоция неопределенного знака на внезапно возникшее непредвиденно</a:t>
                      </a:r>
                      <a:b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обстоятельство. Обладает способностью тормозить другие эмоции.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39307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77587"/>
              </p:ext>
            </p:extLst>
          </p:nvPr>
        </p:nvGraphicFramePr>
        <p:xfrm>
          <a:off x="3912395" y="1295737"/>
          <a:ext cx="5474495" cy="310007"/>
        </p:xfrm>
        <a:graphic>
          <a:graphicData uri="http://schemas.openxmlformats.org/drawingml/2006/table">
            <a:tbl>
              <a:tblPr firstRow="1" firstCol="1" bandRow="1"/>
              <a:tblGrid>
                <a:gridCol w="937478">
                  <a:extLst>
                    <a:ext uri="{9D8B030D-6E8A-4147-A177-3AD203B41FA5}">
                      <a16:colId xmlns:a16="http://schemas.microsoft.com/office/drawing/2014/main" val="927322854"/>
                    </a:ext>
                  </a:extLst>
                </a:gridCol>
                <a:gridCol w="960509">
                  <a:extLst>
                    <a:ext uri="{9D8B030D-6E8A-4147-A177-3AD203B41FA5}">
                      <a16:colId xmlns:a16="http://schemas.microsoft.com/office/drawing/2014/main" val="1364883402"/>
                    </a:ext>
                  </a:extLst>
                </a:gridCol>
                <a:gridCol w="1176206">
                  <a:extLst>
                    <a:ext uri="{9D8B030D-6E8A-4147-A177-3AD203B41FA5}">
                      <a16:colId xmlns:a16="http://schemas.microsoft.com/office/drawing/2014/main" val="1924437359"/>
                    </a:ext>
                  </a:extLst>
                </a:gridCol>
                <a:gridCol w="1114426">
                  <a:extLst>
                    <a:ext uri="{9D8B030D-6E8A-4147-A177-3AD203B41FA5}">
                      <a16:colId xmlns:a16="http://schemas.microsoft.com/office/drawing/2014/main" val="2728949701"/>
                    </a:ext>
                  </a:extLst>
                </a:gridCol>
                <a:gridCol w="1285876">
                  <a:extLst>
                    <a:ext uri="{9D8B030D-6E8A-4147-A177-3AD203B41FA5}">
                      <a16:colId xmlns:a16="http://schemas.microsoft.com/office/drawing/2014/main" val="3516064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5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73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714" y="180574"/>
            <a:ext cx="11113769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 психологии выделяют три стиля руководства: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вторитарный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(директивный), демократический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(коллегиальный), либеральный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(попустительский). Определите, к какому стилю руководства относится каждая характеристика.</a:t>
            </a:r>
            <a:endParaRPr lang="ru-RU" sz="2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83672"/>
              </p:ext>
            </p:extLst>
          </p:nvPr>
        </p:nvGraphicFramePr>
        <p:xfrm>
          <a:off x="436727" y="1951630"/>
          <a:ext cx="11245756" cy="424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103">
                  <a:extLst>
                    <a:ext uri="{9D8B030D-6E8A-4147-A177-3AD203B41FA5}">
                      <a16:colId xmlns:a16="http://schemas.microsoft.com/office/drawing/2014/main" val="3638939283"/>
                    </a:ext>
                  </a:extLst>
                </a:gridCol>
                <a:gridCol w="10341653">
                  <a:extLst>
                    <a:ext uri="{9D8B030D-6E8A-4147-A177-3AD203B41FA5}">
                      <a16:colId xmlns:a16="http://schemas.microsoft.com/office/drawing/2014/main" val="2881828903"/>
                    </a:ext>
                  </a:extLst>
                </a:gridCol>
              </a:tblGrid>
              <a:tr h="506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Мнение руководителя не обсуждается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45355"/>
                  </a:ext>
                </a:extLst>
              </a:tr>
              <a:tr h="49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Дела в группе планируются при участии коллектива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71139"/>
                  </a:ext>
                </a:extLst>
              </a:tr>
              <a:tr h="376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Руководитель не дает указаний и сам не принимает решений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182188"/>
                  </a:ext>
                </a:extLst>
              </a:tr>
              <a:tr h="337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Работу сотрудников пускает на самотек, редко ее контролирует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15639"/>
                  </a:ext>
                </a:extLst>
              </a:tr>
              <a:tr h="415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Руководитель единолично принимает решения или отменяет их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67370"/>
                  </a:ext>
                </a:extLst>
              </a:tr>
              <a:tr h="441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Сложные вопросы в работе обсуждаются с подчиненными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10103"/>
                  </a:ext>
                </a:extLst>
              </a:tr>
              <a:tr h="363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Контроль очень строгий, детальный, лишающий подчиненных инициативы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350244"/>
                  </a:ext>
                </a:extLst>
              </a:tr>
              <a:tr h="415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Позиция руководителя – над группой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427279"/>
                  </a:ext>
                </a:extLst>
              </a:tr>
              <a:tr h="295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Позиция руководителя – внутри группы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20688"/>
                  </a:ext>
                </a:extLst>
              </a:tr>
              <a:tr h="582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Отсутствие активного участия руководителя в управлении коллективом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4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51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36" y="1997839"/>
            <a:ext cx="109864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</a:t>
            </a:r>
            <a:r>
              <a:rPr lang="ru-RU" sz="2800" dirty="0" err="1" smtClean="0"/>
              <a:t>Визуал</a:t>
            </a:r>
            <a:r>
              <a:rPr lang="ru-RU" sz="2800" dirty="0" smtClean="0"/>
              <a:t>, </a:t>
            </a:r>
            <a:r>
              <a:rPr lang="ru-RU" sz="2800" dirty="0" err="1" smtClean="0"/>
              <a:t>дигитал</a:t>
            </a:r>
            <a:r>
              <a:rPr lang="ru-RU" sz="2800" dirty="0" smtClean="0"/>
              <a:t>, </a:t>
            </a:r>
            <a:r>
              <a:rPr lang="ru-RU" sz="2800" dirty="0" err="1" smtClean="0"/>
              <a:t>аудиал</a:t>
            </a:r>
            <a:r>
              <a:rPr lang="ru-RU" sz="2800" dirty="0" smtClean="0"/>
              <a:t>, </a:t>
            </a:r>
            <a:r>
              <a:rPr lang="ru-RU" sz="2800" dirty="0" err="1" smtClean="0"/>
              <a:t>амбидекстр</a:t>
            </a:r>
            <a:r>
              <a:rPr lang="ru-RU" sz="2800" dirty="0" smtClean="0"/>
              <a:t>, </a:t>
            </a:r>
            <a:r>
              <a:rPr lang="ru-RU" sz="2800" dirty="0" err="1" smtClean="0"/>
              <a:t>кинестетик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 Мгновенная, продолжительная, долговременная, кратковременная, оперативная (память).</a:t>
            </a:r>
          </a:p>
          <a:p>
            <a:r>
              <a:rPr lang="ru-RU" sz="2800" dirty="0" smtClean="0"/>
              <a:t>3. Фрейд, Павлов, </a:t>
            </a:r>
            <a:r>
              <a:rPr lang="ru-RU" sz="2800" dirty="0" err="1" smtClean="0"/>
              <a:t>Маслоу</a:t>
            </a:r>
            <a:r>
              <a:rPr lang="ru-RU" sz="2800" dirty="0" smtClean="0"/>
              <a:t>, Моэм, Скиннер.</a:t>
            </a:r>
          </a:p>
          <a:p>
            <a:r>
              <a:rPr lang="ru-RU" sz="2800" dirty="0" smtClean="0"/>
              <a:t>4. Психоанализ, ведическая психология, гуманистическая психология, </a:t>
            </a:r>
            <a:r>
              <a:rPr lang="ru-RU" sz="2800" dirty="0" err="1" smtClean="0"/>
              <a:t>гештальт</a:t>
            </a:r>
            <a:r>
              <a:rPr lang="ru-RU" sz="2800" dirty="0" smtClean="0"/>
              <a:t>-психология, бихевиоризм.</a:t>
            </a:r>
          </a:p>
          <a:p>
            <a:r>
              <a:rPr lang="ru-RU" sz="2800" dirty="0" smtClean="0"/>
              <a:t>5. Юридическая, педагогическая, </a:t>
            </a:r>
            <a:r>
              <a:rPr lang="ru-RU" sz="2800" dirty="0" err="1" smtClean="0"/>
              <a:t>фобическая</a:t>
            </a:r>
            <a:r>
              <a:rPr lang="ru-RU" sz="2800" dirty="0" smtClean="0"/>
              <a:t>, экспериментальная, инженерная, детская (психология).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4119" y="360274"/>
            <a:ext cx="7623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9. В каждом ряду понятий исключите одно лишнее.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7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176" y="298288"/>
            <a:ext cx="11145672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функция внимания активизируется у обучающегося, когда он одновременно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работает с несколькими диалоговыми окнами на компьютере?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25422"/>
              </p:ext>
            </p:extLst>
          </p:nvPr>
        </p:nvGraphicFramePr>
        <p:xfrm>
          <a:off x="968564" y="2263551"/>
          <a:ext cx="6182863" cy="1844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2863">
                  <a:extLst>
                    <a:ext uri="{9D8B030D-6E8A-4147-A177-3AD203B41FA5}">
                      <a16:colId xmlns:a16="http://schemas.microsoft.com/office/drawing/2014/main" val="3785656400"/>
                    </a:ext>
                  </a:extLst>
                </a:gridCol>
              </a:tblGrid>
              <a:tr h="461106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а) концентрация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внимания;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620395"/>
                  </a:ext>
                </a:extLst>
              </a:tr>
              <a:tr h="461106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б) распределение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внимания;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21541"/>
                  </a:ext>
                </a:extLst>
              </a:tr>
              <a:tr h="461106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в) переключение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внимания;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722110"/>
                  </a:ext>
                </a:extLst>
              </a:tr>
              <a:tr h="461106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г) отключение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внимания.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161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8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09600" y="2133600"/>
            <a:ext cx="11097491" cy="3777622"/>
          </a:xfrm>
        </p:spPr>
        <p:txBody>
          <a:bodyPr>
            <a:normAutofit/>
          </a:bodyPr>
          <a:lstStyle/>
          <a:p>
            <a:r>
              <a:rPr lang="ru-RU" sz="3200" dirty="0"/>
              <a:t>Запиши на листе свою фамилию, имя, класс.</a:t>
            </a:r>
          </a:p>
          <a:p>
            <a:r>
              <a:rPr lang="ru-RU" sz="3200" dirty="0"/>
              <a:t>Поставь номер задания и напиши свой </a:t>
            </a:r>
            <a:r>
              <a:rPr lang="ru-RU" sz="3200" dirty="0" smtClean="0"/>
              <a:t>ответ и опусти в почтовый ящик у </a:t>
            </a:r>
            <a:r>
              <a:rPr lang="ru-RU" sz="3200" dirty="0" err="1" smtClean="0"/>
              <a:t>каб</a:t>
            </a:r>
            <a:r>
              <a:rPr lang="ru-RU" sz="3200" dirty="0" smtClean="0"/>
              <a:t>. 2.17</a:t>
            </a:r>
            <a:endParaRPr lang="ru-RU" sz="3200" dirty="0"/>
          </a:p>
          <a:p>
            <a:r>
              <a:rPr lang="ru-RU" sz="3200" dirty="0"/>
              <a:t>Ответы принимаются в </a:t>
            </a:r>
            <a:r>
              <a:rPr lang="ru-RU" sz="3200" dirty="0" err="1"/>
              <a:t>каб</a:t>
            </a:r>
            <a:r>
              <a:rPr lang="ru-RU" sz="3200" dirty="0"/>
              <a:t>. </a:t>
            </a:r>
            <a:r>
              <a:rPr lang="ru-RU" sz="3200" dirty="0" smtClean="0"/>
              <a:t>2.17 с </a:t>
            </a:r>
            <a:r>
              <a:rPr lang="ru-RU" sz="3200" dirty="0"/>
              <a:t>21.12 по 23.12.2021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68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2888409" cy="4647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Инструкция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44552" cy="164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Внимательно прочитайте вопрос, выберите ответ, который считаете правильным.</a:t>
            </a:r>
          </a:p>
        </p:txBody>
      </p:sp>
    </p:spTree>
    <p:extLst>
      <p:ext uri="{BB962C8B-B14F-4D97-AF65-F5344CB8AC3E}">
        <p14:creationId xmlns:p14="http://schemas.microsoft.com/office/powerpoint/2010/main" val="231909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cap="non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Род трудовой деятельности человека, предмет его постоянных занятий называется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5619"/>
              </p:ext>
            </p:extLst>
          </p:nvPr>
        </p:nvGraphicFramePr>
        <p:xfrm>
          <a:off x="1774209" y="2085766"/>
          <a:ext cx="2978414" cy="2610136"/>
        </p:xfrm>
        <a:graphic>
          <a:graphicData uri="http://schemas.openxmlformats.org/drawingml/2006/table">
            <a:tbl>
              <a:tblPr firstRow="1" firstCol="1" bandRow="1"/>
              <a:tblGrid>
                <a:gridCol w="2978414">
                  <a:extLst>
                    <a:ext uri="{9D8B030D-6E8A-4147-A177-3AD203B41FA5}">
                      <a16:colId xmlns:a16="http://schemas.microsoft.com/office/drawing/2014/main" val="3449656024"/>
                    </a:ext>
                  </a:extLst>
                </a:gridCol>
              </a:tblGrid>
              <a:tr h="65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творчеством;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510611"/>
                  </a:ext>
                </a:extLst>
              </a:tr>
              <a:tr h="65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мастерством;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30000"/>
                  </a:ext>
                </a:extLst>
              </a:tr>
              <a:tr h="65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профессией;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028636"/>
                  </a:ext>
                </a:extLst>
              </a:tr>
              <a:tr h="65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г)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специализацией;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21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57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69439"/>
          </a:xfrm>
        </p:spPr>
        <p:txBody>
          <a:bodyPr/>
          <a:lstStyle/>
          <a:p>
            <a:r>
              <a:rPr lang="ru-RU" dirty="0"/>
              <a:t>2. Литературный язык не используется</a:t>
            </a:r>
            <a:r>
              <a:rPr lang="ru-RU" dirty="0" smtClean="0"/>
              <a:t>…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71866"/>
              </p:ext>
            </p:extLst>
          </p:nvPr>
        </p:nvGraphicFramePr>
        <p:xfrm>
          <a:off x="1451579" y="2238232"/>
          <a:ext cx="5259993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5259993">
                  <a:extLst>
                    <a:ext uri="{9D8B030D-6E8A-4147-A177-3AD203B41FA5}">
                      <a16:colId xmlns:a16="http://schemas.microsoft.com/office/drawing/2014/main" val="190132202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в устной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речи;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8962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в письменной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речи;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9347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в) в невербальном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общении;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2497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г) в профессиональном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общении.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798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0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Тактичность – это</a:t>
            </a:r>
            <a:r>
              <a:rPr lang="ru-RU" dirty="0" smtClean="0"/>
              <a:t>…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93631"/>
              </p:ext>
            </p:extLst>
          </p:nvPr>
        </p:nvGraphicFramePr>
        <p:xfrm>
          <a:off x="1310185" y="1965277"/>
          <a:ext cx="7867286" cy="3324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7286">
                  <a:extLst>
                    <a:ext uri="{9D8B030D-6E8A-4147-A177-3AD203B41FA5}">
                      <a16:colId xmlns:a16="http://schemas.microsoft.com/office/drawing/2014/main" val="3760000262"/>
                    </a:ext>
                  </a:extLst>
                </a:gridCol>
              </a:tblGrid>
              <a:tr h="589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а) внутренний голос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человека;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50744"/>
                  </a:ext>
                </a:extLst>
              </a:tr>
              <a:tr h="1208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б) определенный круг обязательств и исполнение своих обязанностей, сложившихся на основе профессиональных или общественных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отношений;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009928"/>
                  </a:ext>
                </a:extLst>
              </a:tr>
              <a:tr h="589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в) способность человека осуществлять внутренний нравственный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самоконтроль;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233137"/>
                  </a:ext>
                </a:extLst>
              </a:tr>
              <a:tr h="589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г) способность и привычка человека вести себя, уважая достоинство другого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человека.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42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42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9229" y="928180"/>
            <a:ext cx="9712211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Как связаны между собой темперамент и характер?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769928"/>
              </p:ext>
            </p:extLst>
          </p:nvPr>
        </p:nvGraphicFramePr>
        <p:xfrm>
          <a:off x="1579355" y="1937982"/>
          <a:ext cx="6995488" cy="3054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5488">
                  <a:extLst>
                    <a:ext uri="{9D8B030D-6E8A-4147-A177-3AD203B41FA5}">
                      <a16:colId xmlns:a16="http://schemas.microsoft.com/office/drawing/2014/main" val="657015130"/>
                    </a:ext>
                  </a:extLst>
                </a:gridCol>
              </a:tblGrid>
              <a:tr h="735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а) характер формирует темперамент человека в процессе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жизни;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47448"/>
                  </a:ext>
                </a:extLst>
              </a:tr>
              <a:tr h="737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б) характер врожденный, а темперамент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приобретаемый;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815"/>
                  </a:ext>
                </a:extLst>
              </a:tr>
              <a:tr h="735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в) характер и темперамент передаются генетически по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наследству;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85055"/>
                  </a:ext>
                </a:extLst>
              </a:tr>
              <a:tr h="735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г) темперамент является психофизиологической основой для формирования черт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характера;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1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12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7188" y="479749"/>
            <a:ext cx="1034045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Установите соответствие между мыслительной операцией и ее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характеристикой.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86704"/>
              </p:ext>
            </p:extLst>
          </p:nvPr>
        </p:nvGraphicFramePr>
        <p:xfrm>
          <a:off x="1255594" y="2019870"/>
          <a:ext cx="10304059" cy="3196844"/>
        </p:xfrm>
        <a:graphic>
          <a:graphicData uri="http://schemas.openxmlformats.org/drawingml/2006/table">
            <a:tbl>
              <a:tblPr firstRow="1" firstCol="1" bandRow="1"/>
              <a:tblGrid>
                <a:gridCol w="440511">
                  <a:extLst>
                    <a:ext uri="{9D8B030D-6E8A-4147-A177-3AD203B41FA5}">
                      <a16:colId xmlns:a16="http://schemas.microsoft.com/office/drawing/2014/main" val="4013879343"/>
                    </a:ext>
                  </a:extLst>
                </a:gridCol>
                <a:gridCol w="2248098">
                  <a:extLst>
                    <a:ext uri="{9D8B030D-6E8A-4147-A177-3AD203B41FA5}">
                      <a16:colId xmlns:a16="http://schemas.microsoft.com/office/drawing/2014/main" val="20185115"/>
                    </a:ext>
                  </a:extLst>
                </a:gridCol>
                <a:gridCol w="477672">
                  <a:extLst>
                    <a:ext uri="{9D8B030D-6E8A-4147-A177-3AD203B41FA5}">
                      <a16:colId xmlns:a16="http://schemas.microsoft.com/office/drawing/2014/main" val="1737992394"/>
                    </a:ext>
                  </a:extLst>
                </a:gridCol>
                <a:gridCol w="7137778">
                  <a:extLst>
                    <a:ext uri="{9D8B030D-6E8A-4147-A177-3AD203B41FA5}">
                      <a16:colId xmlns:a16="http://schemas.microsoft.com/office/drawing/2014/main" val="3475376357"/>
                    </a:ext>
                  </a:extLst>
                </a:gridCol>
              </a:tblGrid>
              <a:tr h="60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Сопоставление предметов или явлений с целью определения сходства и различия между ними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751790"/>
                  </a:ext>
                </a:extLst>
              </a:tr>
              <a:tr h="627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Сравнение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Объединение явлений или предметов по существенным, наиболее значимым, относительно устойчивым признакам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898408"/>
                  </a:ext>
                </a:extLst>
              </a:tr>
              <a:tr h="917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Систематизация 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Выделение существенных свойств, признаков, связей, отношений в процессе разложения сложного объекта на составные части или характеристики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399475"/>
                  </a:ext>
                </a:extLst>
              </a:tr>
              <a:tr h="917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Организация явлений или предметов в некое единство на основе существующих между ними связей и в соответствии с выбранным принципом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92567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87124"/>
              </p:ext>
            </p:extLst>
          </p:nvPr>
        </p:nvGraphicFramePr>
        <p:xfrm>
          <a:off x="3138985" y="5509967"/>
          <a:ext cx="5392586" cy="370884"/>
        </p:xfrm>
        <a:graphic>
          <a:graphicData uri="http://schemas.openxmlformats.org/drawingml/2006/table">
            <a:tbl>
              <a:tblPr firstRow="1" firstCol="1" bandRow="1"/>
              <a:tblGrid>
                <a:gridCol w="1337481">
                  <a:extLst>
                    <a:ext uri="{9D8B030D-6E8A-4147-A177-3AD203B41FA5}">
                      <a16:colId xmlns:a16="http://schemas.microsoft.com/office/drawing/2014/main" val="2851663746"/>
                    </a:ext>
                  </a:extLst>
                </a:gridCol>
                <a:gridCol w="1535532">
                  <a:extLst>
                    <a:ext uri="{9D8B030D-6E8A-4147-A177-3AD203B41FA5}">
                      <a16:colId xmlns:a16="http://schemas.microsoft.com/office/drawing/2014/main" val="2607384461"/>
                    </a:ext>
                  </a:extLst>
                </a:gridCol>
                <a:gridCol w="1408012">
                  <a:extLst>
                    <a:ext uri="{9D8B030D-6E8A-4147-A177-3AD203B41FA5}">
                      <a16:colId xmlns:a16="http://schemas.microsoft.com/office/drawing/2014/main" val="2671215869"/>
                    </a:ext>
                  </a:extLst>
                </a:gridCol>
                <a:gridCol w="1111561">
                  <a:extLst>
                    <a:ext uri="{9D8B030D-6E8A-4147-A177-3AD203B41FA5}">
                      <a16:colId xmlns:a16="http://schemas.microsoft.com/office/drawing/2014/main" val="2522120959"/>
                    </a:ext>
                  </a:extLst>
                </a:gridCol>
              </a:tblGrid>
              <a:tr h="370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09276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81362" y="58808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 соответствие по следующей схеме: А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1267" y="620501"/>
            <a:ext cx="1037732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В каждом ряду понятий исключите одно лишнее, выпишите его</a:t>
            </a:r>
            <a:r>
              <a:rPr lang="ru-RU" sz="1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507745"/>
              </p:ext>
            </p:extLst>
          </p:nvPr>
        </p:nvGraphicFramePr>
        <p:xfrm>
          <a:off x="1519871" y="1879600"/>
          <a:ext cx="8438517" cy="913261"/>
        </p:xfrm>
        <a:graphic>
          <a:graphicData uri="http://schemas.openxmlformats.org/drawingml/2006/table">
            <a:tbl>
              <a:tblPr firstRow="1" firstCol="1" bandRow="1"/>
              <a:tblGrid>
                <a:gridCol w="551817">
                  <a:extLst>
                    <a:ext uri="{9D8B030D-6E8A-4147-A177-3AD203B41FA5}">
                      <a16:colId xmlns:a16="http://schemas.microsoft.com/office/drawing/2014/main" val="3999034683"/>
                    </a:ext>
                  </a:extLst>
                </a:gridCol>
                <a:gridCol w="7886700">
                  <a:extLst>
                    <a:ext uri="{9D8B030D-6E8A-4147-A177-3AD203B41FA5}">
                      <a16:colId xmlns:a16="http://schemas.microsoft.com/office/drawing/2014/main" val="3473317166"/>
                    </a:ext>
                  </a:extLst>
                </a:gridCol>
              </a:tblGrid>
              <a:tr h="913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Анализ, обобщение, синтез, гиперболизация, сравнение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84998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985905"/>
              </p:ext>
            </p:extLst>
          </p:nvPr>
        </p:nvGraphicFramePr>
        <p:xfrm>
          <a:off x="1519871" y="2792861"/>
          <a:ext cx="8424229" cy="1764852"/>
        </p:xfrm>
        <a:graphic>
          <a:graphicData uri="http://schemas.openxmlformats.org/drawingml/2006/table">
            <a:tbl>
              <a:tblPr firstRow="1" firstCol="1" bandRow="1"/>
              <a:tblGrid>
                <a:gridCol w="560705">
                  <a:extLst>
                    <a:ext uri="{9D8B030D-6E8A-4147-A177-3AD203B41FA5}">
                      <a16:colId xmlns:a16="http://schemas.microsoft.com/office/drawing/2014/main" val="1429343805"/>
                    </a:ext>
                  </a:extLst>
                </a:gridCol>
                <a:gridCol w="7863524">
                  <a:extLst>
                    <a:ext uri="{9D8B030D-6E8A-4147-A177-3AD203B41FA5}">
                      <a16:colId xmlns:a16="http://schemas.microsoft.com/office/drawing/2014/main" val="1166800240"/>
                    </a:ext>
                  </a:extLst>
                </a:gridCol>
              </a:tblGrid>
              <a:tr h="44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Сангвиник, меланхолик, астеник, холерик, флегматик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27561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Восприятие, память, ощущение, воображение, эмоция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980290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Индивид, субъект, предмет, личность, индивидуальность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483394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Интерес, скука, удовольствие, радость, удивление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04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6814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72</TotalTime>
  <Words>737</Words>
  <Application>Microsoft Office PowerPoint</Application>
  <PresentationFormat>Широкоэкранный</PresentationFormat>
  <Paragraphs>119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Тест по психологии  для 8-9 классов</vt:lpstr>
      <vt:lpstr>Презентация PowerPoint</vt:lpstr>
      <vt:lpstr>Инструкция</vt:lpstr>
      <vt:lpstr>1. Род трудовой деятельности человека, предмет его постоянных занятий называется</vt:lpstr>
      <vt:lpstr>2. Литературный язык не используется…</vt:lpstr>
      <vt:lpstr>3. Тактичность – это…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психологии  8-9 классы</dc:title>
  <dc:creator>User</dc:creator>
  <cp:lastModifiedBy>User</cp:lastModifiedBy>
  <cp:revision>8</cp:revision>
  <dcterms:created xsi:type="dcterms:W3CDTF">2021-12-20T07:33:41Z</dcterms:created>
  <dcterms:modified xsi:type="dcterms:W3CDTF">2021-12-20T09:20:31Z</dcterms:modified>
</cp:coreProperties>
</file>