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65" r:id="rId3"/>
    <p:sldId id="286" r:id="rId4"/>
    <p:sldId id="257" r:id="rId5"/>
    <p:sldId id="263" r:id="rId6"/>
    <p:sldId id="287" r:id="rId7"/>
    <p:sldId id="258" r:id="rId8"/>
    <p:sldId id="260" r:id="rId9"/>
    <p:sldId id="262" r:id="rId10"/>
    <p:sldId id="267" r:id="rId11"/>
    <p:sldId id="261" r:id="rId12"/>
    <p:sldId id="266" r:id="rId13"/>
    <p:sldId id="264" r:id="rId14"/>
    <p:sldId id="288" r:id="rId15"/>
    <p:sldId id="275" r:id="rId16"/>
    <p:sldId id="272" r:id="rId17"/>
    <p:sldId id="276" r:id="rId18"/>
    <p:sldId id="289" r:id="rId19"/>
    <p:sldId id="273" r:id="rId20"/>
    <p:sldId id="290" r:id="rId21"/>
    <p:sldId id="283" r:id="rId22"/>
    <p:sldId id="284" r:id="rId23"/>
    <p:sldId id="269" r:id="rId24"/>
    <p:sldId id="281" r:id="rId25"/>
    <p:sldId id="274" r:id="rId26"/>
    <p:sldId id="277" r:id="rId27"/>
    <p:sldId id="270" r:id="rId28"/>
    <p:sldId id="282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74578-079E-43EB-9128-01E7DF1E6D7E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14D3-024A-4A78-A7E9-075F86FE1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3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14D3-024A-4A78-A7E9-075F86FE188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9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8136903" cy="2520280"/>
          </a:xfrm>
        </p:spPr>
        <p:txBody>
          <a:bodyPr/>
          <a:lstStyle/>
          <a:p>
            <a:r>
              <a:rPr lang="ru-RU" dirty="0" smtClean="0"/>
              <a:t>Зарубежные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отечественные психологи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080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Американский психолог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в сфере психологии развития и психоаналитик. Разработал теорию 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стадий психосоциального развития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автор термина «кризис идентичности</a:t>
            </a: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».</a:t>
            </a:r>
            <a:endParaRPr lang="ru-RU" sz="2000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000000"/>
                </a:solidFill>
                <a:latin typeface="YS Text Optional"/>
              </a:rPr>
              <a:t>Эрик </a:t>
            </a:r>
            <a:r>
              <a:rPr lang="ru-RU" sz="3600" b="1" dirty="0" err="1">
                <a:solidFill>
                  <a:srgbClr val="000000"/>
                </a:solidFill>
                <a:latin typeface="YS Text Optional"/>
              </a:rPr>
              <a:t>Хомбургер</a:t>
            </a:r>
            <a:r>
              <a:rPr lang="ru-RU" sz="3600" b="1" dirty="0">
                <a:solidFill>
                  <a:srgbClr val="000000"/>
                </a:solidFill>
                <a:latin typeface="YS Text Optional"/>
              </a:rPr>
              <a:t> Эриксон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2700" dirty="0" smtClean="0">
                <a:solidFill>
                  <a:srgbClr val="000000"/>
                </a:solidFill>
                <a:latin typeface="YS Text Optional"/>
              </a:rPr>
              <a:t>(1902 – 1994)</a:t>
            </a:r>
            <a:endParaRPr lang="ru-RU" sz="2700" dirty="0"/>
          </a:p>
        </p:txBody>
      </p:sp>
      <p:pic>
        <p:nvPicPr>
          <p:cNvPr id="11266" name="Picture 2" descr="https://staff-online.ru/wp-content/uploads/2020/03/erik-erik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869552" cy="37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81128"/>
            <a:ext cx="8136904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А</a:t>
            </a:r>
            <a:r>
              <a:rPr lang="ru-RU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мериканский </a:t>
            </a: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психолог, изобретатель и писатель. Развивал бихевиоризм и разработал теорию </a:t>
            </a:r>
            <a:r>
              <a:rPr lang="ru-RU" sz="2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под названием</a:t>
            </a: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ru-RU" sz="26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оперантное</a:t>
            </a:r>
            <a:r>
              <a:rPr lang="ru-RU" sz="26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научение. </a:t>
            </a: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Его </a:t>
            </a:r>
            <a:r>
              <a:rPr lang="ru-RU" sz="2600" dirty="0">
                <a:latin typeface="Arial Narrow" panose="020B0606020202030204" pitchFamily="34" charset="0"/>
              </a:rPr>
              <a:t>именем назван ящик Скиннера (</a:t>
            </a:r>
            <a:r>
              <a:rPr lang="ru-RU" sz="2600" dirty="0" err="1">
                <a:latin typeface="Arial Narrow" panose="020B0606020202030204" pitchFamily="34" charset="0"/>
              </a:rPr>
              <a:t>Skinner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box</a:t>
            </a:r>
            <a:r>
              <a:rPr lang="ru-RU" sz="2600" dirty="0">
                <a:latin typeface="Arial Narrow" panose="020B0606020202030204" pitchFamily="34" charset="0"/>
              </a:rPr>
              <a:t>) — ящик, предназначенный для того чтобы изучать принципы </a:t>
            </a:r>
            <a:r>
              <a:rPr lang="ru-RU" sz="2600" dirty="0" err="1">
                <a:latin typeface="Arial Narrow" panose="020B0606020202030204" pitchFamily="34" charset="0"/>
              </a:rPr>
              <a:t>оперантного</a:t>
            </a:r>
            <a:r>
              <a:rPr lang="ru-RU" sz="2600" dirty="0">
                <a:latin typeface="Arial Narrow" panose="020B0606020202030204" pitchFamily="34" charset="0"/>
              </a:rPr>
              <a:t> научения</a:t>
            </a:r>
            <a:r>
              <a:rPr lang="ru-RU" sz="2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911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0000"/>
                </a:solidFill>
                <a:latin typeface="YS Text Optional"/>
              </a:rPr>
              <a:t>Беррес</a:t>
            </a:r>
            <a:r>
              <a:rPr lang="ru-RU" sz="3600" b="1" dirty="0">
                <a:solidFill>
                  <a:srgbClr val="000000"/>
                </a:solidFill>
                <a:latin typeface="YS Text Optional"/>
              </a:rPr>
              <a:t> Фредерик Скиннер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2200" b="1" dirty="0" smtClean="0">
                <a:solidFill>
                  <a:srgbClr val="000000"/>
                </a:solidFill>
                <a:latin typeface="YS Text Optional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1904 — 1990)</a:t>
            </a:r>
            <a:endParaRPr lang="ru-RU" sz="2400" dirty="0"/>
          </a:p>
        </p:txBody>
      </p:sp>
      <p:pic>
        <p:nvPicPr>
          <p:cNvPr id="5122" name="Picture 2" descr="https://sun9-74.userapi.com/c851520/v851520093/1336e/yqcFMxm1h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35696" y="1412777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492897"/>
            <a:ext cx="4402832" cy="23042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Известный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американский психолог, основатель 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гуманистической психологии</a:t>
            </a:r>
            <a:r>
              <a:rPr lang="ru-RU" sz="2000" i="1" dirty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000000"/>
              </a:solidFill>
              <a:latin typeface="YS Text Optional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Широко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известна концепция </a:t>
            </a:r>
            <a:r>
              <a:rPr lang="ru-RU" sz="2000" i="1" dirty="0">
                <a:solidFill>
                  <a:srgbClr val="000000"/>
                </a:solidFill>
                <a:latin typeface="YS Text Optional"/>
              </a:rPr>
              <a:t>«Пирамиды </a:t>
            </a:r>
            <a:r>
              <a:rPr lang="ru-RU" sz="2000" i="1" dirty="0" err="1">
                <a:solidFill>
                  <a:srgbClr val="000000"/>
                </a:solidFill>
                <a:latin typeface="YS Text Optional"/>
              </a:rPr>
              <a:t>Маслоу</a:t>
            </a:r>
            <a:r>
              <a:rPr lang="ru-RU" sz="2000" i="1" dirty="0">
                <a:solidFill>
                  <a:srgbClr val="000000"/>
                </a:solidFill>
                <a:latin typeface="YS Text Optional"/>
              </a:rPr>
              <a:t>».</a:t>
            </a:r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YS Text Optional"/>
              </a:rPr>
              <a:t>Абрахам </a:t>
            </a:r>
            <a:r>
              <a:rPr lang="ru-RU" b="1" dirty="0" err="1">
                <a:solidFill>
                  <a:srgbClr val="000000"/>
                </a:solidFill>
                <a:latin typeface="YS Text Optional"/>
              </a:rPr>
              <a:t>Маслоу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3100" dirty="0" smtClean="0">
                <a:solidFill>
                  <a:srgbClr val="000000"/>
                </a:solidFill>
                <a:latin typeface="YS Text Optional"/>
              </a:rPr>
              <a:t>(1908 – 1970</a:t>
            </a:r>
            <a:r>
              <a:rPr lang="ru-RU" sz="3100" dirty="0">
                <a:solidFill>
                  <a:srgbClr val="000000"/>
                </a:solidFill>
                <a:latin typeface="YS Text Optional"/>
              </a:rPr>
              <a:t>)</a:t>
            </a:r>
            <a:endParaRPr lang="ru-RU" dirty="0"/>
          </a:p>
        </p:txBody>
      </p:sp>
      <p:pic>
        <p:nvPicPr>
          <p:cNvPr id="10242" name="Picture 2" descr="http://psychojournal.ru/uploads/posts/2015-01/1421311094_gallery_maslow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9125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45224"/>
            <a:ext cx="8424936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А</a:t>
            </a: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мериканский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психолог, специалист в области психологии регуляции мышления, социальной психологии, автор теории 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когнитивного диссонанса</a:t>
            </a:r>
            <a:r>
              <a:rPr lang="ru-RU" sz="2000" i="1" dirty="0" smtClean="0">
                <a:solidFill>
                  <a:srgbClr val="000000"/>
                </a:solidFill>
                <a:latin typeface="YS Text Optional"/>
              </a:rPr>
              <a:t>.</a:t>
            </a:r>
            <a:endParaRPr lang="ru-RU" sz="2000" i="1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64" y="33265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YS Text Optional"/>
              </a:rPr>
              <a:t>Леон </a:t>
            </a:r>
            <a:r>
              <a:rPr lang="ru-RU" b="1" dirty="0" err="1">
                <a:solidFill>
                  <a:srgbClr val="000000"/>
                </a:solidFill>
                <a:latin typeface="YS Text Optional"/>
              </a:rPr>
              <a:t>Фестингер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3100" dirty="0" smtClean="0">
                <a:solidFill>
                  <a:srgbClr val="000000"/>
                </a:solidFill>
                <a:latin typeface="YS Text Optional"/>
              </a:rPr>
              <a:t>(1919 – 1989)</a:t>
            </a:r>
            <a:endParaRPr lang="ru-RU" sz="2700" dirty="0"/>
          </a:p>
        </p:txBody>
      </p:sp>
      <p:pic>
        <p:nvPicPr>
          <p:cNvPr id="8194" name="Picture 2" descr="https://jewish.ru/images/cms-image-000005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59" y="1772816"/>
            <a:ext cx="67225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4213" y="3891743"/>
            <a:ext cx="3672408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Р</a:t>
            </a:r>
            <a:r>
              <a:rPr lang="ru-RU" dirty="0" smtClean="0">
                <a:solidFill>
                  <a:srgbClr val="000000"/>
                </a:solidFill>
              </a:rPr>
              <a:t>усский </a:t>
            </a:r>
            <a:r>
              <a:rPr lang="ru-RU" dirty="0">
                <a:solidFill>
                  <a:srgbClr val="000000"/>
                </a:solidFill>
              </a:rPr>
              <a:t>физиолог и психолог.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Разработал </a:t>
            </a:r>
            <a:r>
              <a:rPr lang="ru-RU" dirty="0">
                <a:solidFill>
                  <a:srgbClr val="000000"/>
                </a:solidFill>
              </a:rPr>
              <a:t>естественно-научную теорию </a:t>
            </a:r>
            <a:r>
              <a:rPr lang="ru-RU" b="1" i="1" dirty="0">
                <a:solidFill>
                  <a:srgbClr val="000000"/>
                </a:solidFill>
              </a:rPr>
              <a:t>психической регуляции поведения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Сеченов Иван </a:t>
            </a:r>
            <a:r>
              <a:rPr lang="ru-RU" sz="3600" b="1" dirty="0" smtClean="0">
                <a:solidFill>
                  <a:srgbClr val="000000"/>
                </a:solidFill>
              </a:rPr>
              <a:t>Михайлович</a:t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(1829-1905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endParaRPr lang="ru-RU" sz="4400" dirty="0"/>
          </a:p>
        </p:txBody>
      </p:sp>
      <p:pic>
        <p:nvPicPr>
          <p:cNvPr id="4098" name="Picture 2" descr="https://i04.fotocdn.net/s124/e8f7ecea88114e3a/public_pin_l/2819941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91543"/>
            <a:ext cx="31370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1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204864"/>
            <a:ext cx="382676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Русский </a:t>
            </a:r>
            <a:r>
              <a:rPr lang="ru-RU" dirty="0"/>
              <a:t>и советский учёный, физиолог, создатель науки о высшей нервной деятельности и физиологической школы, лауреат Нобелевской премии по физиологии или медицине 1904 года </a:t>
            </a:r>
            <a:r>
              <a:rPr lang="ru-RU" i="1" dirty="0"/>
              <a:t>«за работу по физиологии пищеварения».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Открыл </a:t>
            </a:r>
            <a:r>
              <a:rPr lang="ru-RU" b="1" dirty="0"/>
              <a:t>механизмы условных и безусловных рефлексов</a:t>
            </a:r>
            <a:r>
              <a:rPr lang="ru-RU" dirty="0"/>
              <a:t>, изучил психофизиологию типов</a:t>
            </a:r>
            <a:r>
              <a:rPr lang="ru-RU" b="1" i="1" dirty="0"/>
              <a:t> темперамента</a:t>
            </a:r>
            <a:r>
              <a:rPr lang="ru-RU" dirty="0"/>
              <a:t> и свойства нервных систем, лежащие в основе поведенческих индивидуальных различий.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Иван Петрович Павлов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(</a:t>
            </a:r>
            <a:r>
              <a:rPr lang="ru-RU" sz="2800" dirty="0" smtClean="0"/>
              <a:t>1849 – 1936)</a:t>
            </a:r>
            <a:endParaRPr lang="ru-RU" sz="2800" dirty="0"/>
          </a:p>
        </p:txBody>
      </p:sp>
      <p:pic>
        <p:nvPicPr>
          <p:cNvPr id="3074" name="Picture 2" descr="https://pbs.twimg.com/media/DoA2ohSXsAApwH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41652"/>
            <a:ext cx="2913577" cy="39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91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204864"/>
            <a:ext cx="4088776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dirty="0" smtClean="0">
                <a:solidFill>
                  <a:srgbClr val="000000"/>
                </a:solidFill>
              </a:rPr>
              <a:t>течественный </a:t>
            </a:r>
            <a:r>
              <a:rPr lang="ru-RU" sz="2800" dirty="0">
                <a:solidFill>
                  <a:srgbClr val="000000"/>
                </a:solidFill>
              </a:rPr>
              <a:t>физиолог, психиатр, психолог, невропатолог. Разработал естественно-научную </a:t>
            </a:r>
            <a:r>
              <a:rPr lang="ru-RU" sz="2800" b="1" i="1" dirty="0">
                <a:solidFill>
                  <a:srgbClr val="000000"/>
                </a:solidFill>
              </a:rPr>
              <a:t>теорию поведения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b="1" i="1" dirty="0">
                <a:solidFill>
                  <a:srgbClr val="000000"/>
                </a:solidFill>
              </a:rPr>
              <a:t>научную рефлексологию</a:t>
            </a:r>
            <a:r>
              <a:rPr lang="ru-RU" sz="2800" dirty="0">
                <a:solidFill>
                  <a:srgbClr val="000000"/>
                </a:solidFill>
              </a:rPr>
              <a:t>, внес существенный вклад в развитие </a:t>
            </a:r>
            <a:r>
              <a:rPr lang="ru-RU" sz="2800" dirty="0" smtClean="0">
                <a:solidFill>
                  <a:srgbClr val="000000"/>
                </a:solidFill>
              </a:rPr>
              <a:t>экспериментальной психологии.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В </a:t>
            </a:r>
            <a:r>
              <a:rPr lang="ru-RU" sz="2800" dirty="0">
                <a:solidFill>
                  <a:srgbClr val="000000"/>
                </a:solidFill>
              </a:rPr>
              <a:t>1885 г. открыл первую в России экспериментально-психологическую лабораторию при клинике Казанского университета. </a:t>
            </a:r>
            <a:r>
              <a:rPr lang="ru-RU" sz="2800" dirty="0" smtClean="0">
                <a:solidFill>
                  <a:srgbClr val="000000"/>
                </a:solidFill>
              </a:rPr>
              <a:t>В </a:t>
            </a:r>
            <a:r>
              <a:rPr lang="ru-RU" sz="2800" dirty="0">
                <a:solidFill>
                  <a:srgbClr val="000000"/>
                </a:solidFill>
              </a:rPr>
              <a:t>1908 г. Основал в Санкт-Петербурге Психоневрологический институт, который в настоящее время носит его имя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89" y="20187"/>
            <a:ext cx="7756263" cy="105425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Бехтерев Владимир </a:t>
            </a:r>
            <a:r>
              <a:rPr lang="ru-RU" sz="3600" b="1" dirty="0" smtClean="0">
                <a:solidFill>
                  <a:srgbClr val="000000"/>
                </a:solidFill>
              </a:rPr>
              <a:t>Михайлович</a:t>
            </a:r>
            <a:r>
              <a:rPr lang="ru-RU" sz="3600" dirty="0" smtClean="0">
                <a:solidFill>
                  <a:srgbClr val="000000"/>
                </a:solidFill>
              </a:rPr>
              <a:t/>
            </a:r>
            <a:br>
              <a:rPr lang="ru-RU" sz="3600" dirty="0" smtClean="0">
                <a:solidFill>
                  <a:srgbClr val="0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(1857-1927</a:t>
            </a:r>
            <a:r>
              <a:rPr lang="ru-RU" sz="3200" dirty="0">
                <a:solidFill>
                  <a:srgbClr val="000000"/>
                </a:solidFill>
              </a:rPr>
              <a:t>) </a:t>
            </a:r>
            <a:endParaRPr lang="ru-RU" sz="4800" dirty="0"/>
          </a:p>
        </p:txBody>
      </p:sp>
      <p:pic>
        <p:nvPicPr>
          <p:cNvPr id="3074" name="Picture 2" descr="В. М. Бехтерев среди слушателей Императорской Военно-медицинской академии (19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" y="1988840"/>
            <a:ext cx="2683906" cy="43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1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4952872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русский психолог, один из основателей </a:t>
            </a:r>
            <a:r>
              <a:rPr lang="ru-RU" b="1" i="1" dirty="0"/>
              <a:t>экспериментальной психологии в России. </a:t>
            </a:r>
            <a:r>
              <a:rPr lang="ru-RU" dirty="0"/>
              <a:t>Работал над проблемами </a:t>
            </a:r>
            <a:r>
              <a:rPr lang="ru-RU" b="1" i="1" dirty="0"/>
              <a:t>восприятия, внимания, памяти, мышления, </a:t>
            </a:r>
            <a:r>
              <a:rPr lang="ru-RU" dirty="0"/>
              <a:t>изучал их физиологические основы, сформулировал концепцию </a:t>
            </a:r>
            <a:r>
              <a:rPr lang="ru-RU" dirty="0" err="1"/>
              <a:t>фазовости</a:t>
            </a:r>
            <a:r>
              <a:rPr lang="ru-RU" dirty="0"/>
              <a:t> восприятия, разработал моторную теорию внимания.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/>
              <a:t>Ланге</a:t>
            </a:r>
            <a:r>
              <a:rPr lang="ru-RU" sz="3600" b="1" dirty="0"/>
              <a:t> Николай </a:t>
            </a:r>
            <a:r>
              <a:rPr lang="ru-RU" sz="3600" b="1" dirty="0" smtClean="0"/>
              <a:t>Николаевич</a:t>
            </a:r>
            <a:br>
              <a:rPr lang="ru-RU" sz="3600" b="1" dirty="0" smtClean="0"/>
            </a:br>
            <a:r>
              <a:rPr lang="ru-RU" sz="2800" dirty="0" smtClean="0"/>
              <a:t>(</a:t>
            </a:r>
            <a:r>
              <a:rPr lang="ru-RU" sz="2800" dirty="0"/>
              <a:t>1858-1921) </a:t>
            </a:r>
            <a:endParaRPr lang="ru-RU" sz="4400" dirty="0"/>
          </a:p>
        </p:txBody>
      </p:sp>
      <p:pic>
        <p:nvPicPr>
          <p:cNvPr id="2050" name="Picture 2" descr="https://sun9-24.userapi.com/c856132/v856132510/1fe80c/4x-7Kr8Z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16" y="2183923"/>
            <a:ext cx="2607595" cy="40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248347"/>
            <a:ext cx="3800744" cy="4204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русский философ и психолог. В 1912 г. открыл первый в России Институт экспериментальной психологии при Московском университете. </a:t>
            </a:r>
            <a:r>
              <a:rPr lang="ru-RU" dirty="0" smtClean="0">
                <a:solidFill>
                  <a:srgbClr val="000000"/>
                </a:solidFill>
              </a:rPr>
              <a:t>Занимался </a:t>
            </a:r>
            <a:r>
              <a:rPr lang="ru-RU" dirty="0">
                <a:solidFill>
                  <a:srgbClr val="000000"/>
                </a:solidFill>
              </a:rPr>
              <a:t>исследованием проблемы </a:t>
            </a:r>
            <a:r>
              <a:rPr lang="ru-RU" b="1" i="1" dirty="0">
                <a:solidFill>
                  <a:srgbClr val="000000"/>
                </a:solidFill>
              </a:rPr>
              <a:t>восприятия пространства и времени,</a:t>
            </a:r>
            <a:r>
              <a:rPr lang="ru-RU" dirty="0">
                <a:solidFill>
                  <a:srgbClr val="000000"/>
                </a:solidFill>
              </a:rPr>
              <a:t> внес большой вклад в развитие </a:t>
            </a:r>
            <a:r>
              <a:rPr lang="ru-RU" b="1" i="1" dirty="0">
                <a:solidFill>
                  <a:srgbClr val="000000"/>
                </a:solidFill>
              </a:rPr>
              <a:t>экспериментальной психологии.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89" y="548680"/>
            <a:ext cx="7756263" cy="105425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Челпанов Георгий Иванович</a:t>
            </a:r>
            <a:r>
              <a:rPr lang="ru-RU" sz="3600" dirty="0">
                <a:solidFill>
                  <a:srgbClr val="000000"/>
                </a:solidFill>
              </a:rPr>
              <a:t> </a:t>
            </a:r>
            <a:r>
              <a:rPr lang="ru-RU" sz="3600" dirty="0" smtClean="0">
                <a:solidFill>
                  <a:srgbClr val="000000"/>
                </a:solidFill>
              </a:rPr>
              <a:t/>
            </a:r>
            <a:br>
              <a:rPr lang="ru-RU" sz="36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(1862-1936)</a:t>
            </a:r>
            <a:endParaRPr lang="ru-RU" sz="4400" dirty="0"/>
          </a:p>
        </p:txBody>
      </p:sp>
      <p:pic>
        <p:nvPicPr>
          <p:cNvPr id="6146" name="Picture 2" descr="https://psy-files.ru/wp-content/uploads/6/1/9/61931c1476b0350b75127cd0f8629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9799"/>
            <a:ext cx="2448272" cy="39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5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212976"/>
            <a:ext cx="4304800" cy="3013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течественный </a:t>
            </a:r>
            <a:r>
              <a:rPr lang="ru-RU" dirty="0"/>
              <a:t>психолог, ученик и сотрудник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В.М. Бехтерева</a:t>
            </a:r>
            <a:r>
              <a:rPr lang="ru-RU" dirty="0"/>
              <a:t>, профессор Психоневрологического института в Петербурге. Крупнейший специалист в области </a:t>
            </a:r>
            <a:r>
              <a:rPr lang="ru-RU" b="1" i="1" dirty="0"/>
              <a:t>индивидуальной психологии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Лазурский Александр Федорович 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>
                <a:solidFill>
                  <a:schemeClr val="tx1"/>
                </a:solidFill>
              </a:rPr>
              <a:t>1874-1917) </a:t>
            </a:r>
          </a:p>
        </p:txBody>
      </p:sp>
      <p:pic>
        <p:nvPicPr>
          <p:cNvPr id="4098" name="Picture 2" descr="https://upload.wikimedia.org/wikipedia/ru/c/cc/Lazurskiy_A.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34" y="2077280"/>
            <a:ext cx="3293119" cy="4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7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02293"/>
            <a:ext cx="8280920" cy="11950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Американский философ и психолог, один из основателей и ведущий представитель 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направлений прагматизма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и </a:t>
            </a:r>
            <a:r>
              <a:rPr lang="ru-RU" sz="2000" b="1" i="1" dirty="0" smtClean="0">
                <a:solidFill>
                  <a:srgbClr val="000000"/>
                </a:solidFill>
                <a:latin typeface="YS Text Optional"/>
              </a:rPr>
              <a:t>функционализма</a:t>
            </a: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. Часто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называется отцом </a:t>
            </a: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современной психологии</a:t>
            </a:r>
            <a:endParaRPr lang="ru-RU" sz="2000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YS Text Optional"/>
              </a:rPr>
              <a:t>Уильям </a:t>
            </a:r>
            <a:r>
              <a:rPr lang="ru-RU" sz="4800" b="1" dirty="0">
                <a:solidFill>
                  <a:srgbClr val="000000"/>
                </a:solidFill>
                <a:latin typeface="YS Text Optional"/>
              </a:rPr>
              <a:t>Джеймс</a:t>
            </a:r>
            <a:br>
              <a:rPr lang="ru-RU" sz="4800" b="1" dirty="0">
                <a:solidFill>
                  <a:srgbClr val="000000"/>
                </a:solidFill>
                <a:latin typeface="YS Text Optional"/>
              </a:rPr>
            </a:br>
            <a:r>
              <a:rPr lang="ru-RU" sz="2800" dirty="0" smtClean="0">
                <a:solidFill>
                  <a:srgbClr val="000000"/>
                </a:solidFill>
                <a:latin typeface="YS Text Optional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1842 – 1910)</a:t>
            </a:r>
            <a:endParaRPr lang="ru-RU" sz="2400" dirty="0"/>
          </a:p>
        </p:txBody>
      </p:sp>
      <p:pic>
        <p:nvPicPr>
          <p:cNvPr id="9218" name="Picture 2" descr="https://victor-mochere.com/wp-content/uploads/2019/11/Best-quotes-from-William-J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8100" cy="38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4016768" cy="370527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грузинский </a:t>
            </a:r>
            <a:r>
              <a:rPr lang="ru-RU" dirty="0">
                <a:solidFill>
                  <a:srgbClr val="000000"/>
                </a:solidFill>
              </a:rPr>
              <a:t>психолог и философ, создатель общепсихологической теории установки. </a:t>
            </a:r>
            <a:r>
              <a:rPr lang="ru-RU" dirty="0" smtClean="0">
                <a:solidFill>
                  <a:srgbClr val="000000"/>
                </a:solidFill>
              </a:rPr>
              <a:t>Создал </a:t>
            </a:r>
            <a:r>
              <a:rPr lang="ru-RU" dirty="0">
                <a:solidFill>
                  <a:srgbClr val="000000"/>
                </a:solidFill>
              </a:rPr>
              <a:t>оригинальную </a:t>
            </a:r>
            <a:r>
              <a:rPr lang="ru-RU" b="1" i="1" dirty="0">
                <a:solidFill>
                  <a:srgbClr val="000000"/>
                </a:solidFill>
              </a:rPr>
              <a:t>теорию </a:t>
            </a:r>
            <a:r>
              <a:rPr lang="ru-RU" b="1" i="1" dirty="0" smtClean="0">
                <a:solidFill>
                  <a:srgbClr val="000000"/>
                </a:solidFill>
              </a:rPr>
              <a:t>установки. </a:t>
            </a:r>
            <a:r>
              <a:rPr lang="ru-RU" dirty="0" smtClean="0">
                <a:solidFill>
                  <a:srgbClr val="000000"/>
                </a:solidFill>
              </a:rPr>
              <a:t>Разрабатывал </a:t>
            </a:r>
            <a:r>
              <a:rPr lang="ru-RU" dirty="0">
                <a:solidFill>
                  <a:srgbClr val="000000"/>
                </a:solidFill>
              </a:rPr>
              <a:t>вопросы возрастной, педагогической психологии, зоопсихологии, психотехники, исследовал особенности языка, образования и постижения понятий.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Узнадзе Дмитрий </a:t>
            </a:r>
            <a:r>
              <a:rPr lang="ru-RU" sz="3200" b="1" dirty="0" smtClean="0">
                <a:solidFill>
                  <a:srgbClr val="000000"/>
                </a:solidFill>
              </a:rPr>
              <a:t>Николаевич</a:t>
            </a:r>
            <a:r>
              <a:rPr lang="ru-RU" sz="3200" dirty="0" smtClean="0">
                <a:solidFill>
                  <a:srgbClr val="000000"/>
                </a:solidFill>
              </a:rPr>
              <a:t/>
            </a:r>
            <a:br>
              <a:rPr lang="ru-RU" sz="32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>
                <a:solidFill>
                  <a:srgbClr val="000000"/>
                </a:solidFill>
              </a:rPr>
              <a:t>1886-1950</a:t>
            </a:r>
            <a:r>
              <a:rPr lang="ru-RU" sz="3200" dirty="0">
                <a:solidFill>
                  <a:srgbClr val="000000"/>
                </a:solidFill>
              </a:rPr>
              <a:t>) </a:t>
            </a:r>
            <a:endParaRPr lang="ru-RU" dirty="0"/>
          </a:p>
        </p:txBody>
      </p:sp>
      <p:pic>
        <p:nvPicPr>
          <p:cNvPr id="5122" name="Picture 2" descr="http://idcommunity.ru/wp-content/uploads/2020/01/Uznadze_Dimitri-768x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10346"/>
            <a:ext cx="2299195" cy="3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4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301208"/>
            <a:ext cx="8568952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 отечественный </a:t>
            </a:r>
            <a:r>
              <a:rPr lang="ru-RU" dirty="0"/>
              <a:t>психолог, невропатолог и психотерапевт. На основе идей А.Ф</a:t>
            </a:r>
            <a:r>
              <a:rPr lang="ru-RU" dirty="0" smtClean="0"/>
              <a:t>. Лазурского </a:t>
            </a:r>
            <a:r>
              <a:rPr lang="ru-RU" dirty="0"/>
              <a:t>разрабатывал </a:t>
            </a:r>
            <a:r>
              <a:rPr lang="ru-RU" b="1" i="1" dirty="0"/>
              <a:t>концепцию отношений </a:t>
            </a:r>
            <a:r>
              <a:rPr lang="ru-RU" b="1" i="1" dirty="0" smtClean="0"/>
              <a:t>личности</a:t>
            </a:r>
            <a:r>
              <a:rPr lang="ru-RU" dirty="0" smtClean="0"/>
              <a:t>. Система </a:t>
            </a:r>
            <a:r>
              <a:rPr lang="ru-RU" dirty="0"/>
              <a:t>отношений, являясь движущей силой, определяет характер переживаний личности, особенности восприятия действительности и поведение.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положения концепции отношений личности конкретизируются в патогенетической концепции неврозов и психотерапевтической практике.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Мясищев Владимир Николаевич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(</a:t>
            </a:r>
            <a:r>
              <a:rPr lang="ru-RU" sz="2800" dirty="0"/>
              <a:t>1892-1973) </a:t>
            </a:r>
            <a:endParaRPr lang="ru-RU" sz="4400" dirty="0"/>
          </a:p>
        </p:txBody>
      </p:sp>
      <p:pic>
        <p:nvPicPr>
          <p:cNvPr id="9218" name="Picture 2" descr="https://fb.ru/misc/i/gallery/45418/1708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948134" cy="2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66621" y="2132856"/>
            <a:ext cx="4448816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отечественный психолог, специалист в </a:t>
            </a:r>
            <a:r>
              <a:rPr lang="ru-RU" b="1" i="1" dirty="0">
                <a:solidFill>
                  <a:srgbClr val="000000"/>
                </a:solidFill>
              </a:rPr>
              <a:t>области психологии памяти, общей, возрастной, педагогической психологии, истории психологии</a:t>
            </a:r>
            <a:r>
              <a:rPr lang="ru-RU" b="1" i="1" dirty="0" smtClean="0">
                <a:solidFill>
                  <a:srgbClr val="000000"/>
                </a:solidFill>
              </a:rPr>
              <a:t>.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Занимался исследованиями памяти, обнаружил связь между памятью и мышлением, между непроизвольным и произвольным запоминанием, между непроизвольным запоминанием и структурой деятельности субъекта.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Смирнов Анатолий </a:t>
            </a:r>
            <a:r>
              <a:rPr lang="ru-RU" sz="3600" b="1" dirty="0" smtClean="0">
                <a:solidFill>
                  <a:srgbClr val="000000"/>
                </a:solidFill>
              </a:rPr>
              <a:t>Александрович</a:t>
            </a:r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(1894-1980</a:t>
            </a:r>
            <a:r>
              <a:rPr lang="ru-RU" sz="3200" dirty="0">
                <a:solidFill>
                  <a:srgbClr val="000000"/>
                </a:solidFill>
              </a:rPr>
              <a:t>) </a:t>
            </a:r>
            <a:endParaRPr lang="ru-RU" sz="4400" dirty="0"/>
          </a:p>
        </p:txBody>
      </p:sp>
      <p:pic>
        <p:nvPicPr>
          <p:cNvPr id="10242" name="Picture 2" descr="https://img0.liveinternet.ru/images/attach/c/6/93/462/93462350_smir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1652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4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060848"/>
            <a:ext cx="4968552" cy="4797152"/>
          </a:xfrm>
        </p:spPr>
        <p:txBody>
          <a:bodyPr>
            <a:noAutofit/>
          </a:bodyPr>
          <a:lstStyle/>
          <a:p>
            <a:pPr marL="265113" indent="8890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YS Text Optional"/>
              </a:rPr>
              <a:t>Выдающийся </a:t>
            </a:r>
            <a:r>
              <a:rPr lang="ru-RU" sz="1600" dirty="0">
                <a:solidFill>
                  <a:srgbClr val="000000"/>
                </a:solidFill>
                <a:latin typeface="YS Text Optional"/>
              </a:rPr>
              <a:t>советский психолог. Основатель </a:t>
            </a:r>
            <a:r>
              <a:rPr lang="ru-RU" sz="1600" b="1" i="1" dirty="0">
                <a:solidFill>
                  <a:srgbClr val="000000"/>
                </a:solidFill>
                <a:latin typeface="YS Text Optional"/>
              </a:rPr>
              <a:t>культурно-исторической психологии</a:t>
            </a:r>
            <a:r>
              <a:rPr lang="ru-RU" sz="1600" b="1" i="1" dirty="0" smtClean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pPr marL="265113" indent="8890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YS Text Optional"/>
              </a:rPr>
              <a:t>Создатель </a:t>
            </a:r>
            <a:r>
              <a:rPr lang="ru-RU" sz="1600" dirty="0">
                <a:solidFill>
                  <a:srgbClr val="000000"/>
                </a:solidFill>
                <a:latin typeface="YS Text Optional"/>
              </a:rPr>
              <a:t>концепций: </a:t>
            </a:r>
            <a:r>
              <a:rPr lang="ru-RU" sz="1600" b="1" i="1" dirty="0">
                <a:solidFill>
                  <a:srgbClr val="000000"/>
                </a:solidFill>
                <a:latin typeface="YS Text Optional"/>
              </a:rPr>
              <a:t>«социальная ситуация развития», «зона ближайшего развития</a:t>
            </a:r>
            <a:r>
              <a:rPr lang="ru-RU" sz="1600" b="1" i="1" dirty="0" smtClean="0">
                <a:solidFill>
                  <a:srgbClr val="000000"/>
                </a:solidFill>
                <a:latin typeface="YS Text Optional"/>
              </a:rPr>
              <a:t>».</a:t>
            </a:r>
            <a:endParaRPr lang="ru-RU" sz="1600" b="1" i="1" dirty="0">
              <a:solidFill>
                <a:srgbClr val="000000"/>
              </a:solidFill>
              <a:latin typeface="YS Text Optional"/>
            </a:endParaRPr>
          </a:p>
          <a:p>
            <a:pPr marL="265113" indent="88900" algn="just">
              <a:buNone/>
            </a:pPr>
            <a:endParaRPr lang="ru-RU" sz="1600" dirty="0" smtClean="0">
              <a:solidFill>
                <a:srgbClr val="000000"/>
              </a:solidFill>
              <a:latin typeface="YS Text Optional"/>
            </a:endParaRPr>
          </a:p>
          <a:p>
            <a:pPr marL="265113" indent="8890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YS Text Optional"/>
              </a:rPr>
              <a:t>Много </a:t>
            </a:r>
            <a:r>
              <a:rPr lang="ru-RU" sz="1600" dirty="0">
                <a:solidFill>
                  <a:srgbClr val="000000"/>
                </a:solidFill>
                <a:latin typeface="YS Text Optional"/>
              </a:rPr>
              <a:t>работ посвятил изучению психического развития и закономерностям становления личности в детском возрасте, проблемам обучения детей в школе. Выготскому Л.С. принадлежит выдающаяся роль в становлении </a:t>
            </a:r>
            <a:r>
              <a:rPr lang="ru-RU" sz="1600" b="1" i="1" dirty="0">
                <a:solidFill>
                  <a:srgbClr val="000000"/>
                </a:solidFill>
                <a:latin typeface="YS Text Optional"/>
              </a:rPr>
              <a:t>дефектологии и педологии.</a:t>
            </a:r>
          </a:p>
          <a:p>
            <a:pPr marL="265113" indent="88900" algn="just">
              <a:buNone/>
            </a:pPr>
            <a:endParaRPr lang="ru-RU" sz="1600" b="1" dirty="0" smtClean="0">
              <a:solidFill>
                <a:srgbClr val="000000"/>
              </a:solidFill>
              <a:latin typeface="YS Text Optional"/>
            </a:endParaRPr>
          </a:p>
          <a:p>
            <a:pPr marL="265113" indent="8890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YS Text Optional"/>
              </a:rPr>
              <a:t>Первым </a:t>
            </a:r>
            <a:r>
              <a:rPr lang="ru-RU" sz="1600" dirty="0">
                <a:solidFill>
                  <a:srgbClr val="000000"/>
                </a:solidFill>
                <a:latin typeface="YS Text Optional"/>
              </a:rPr>
              <a:t>в психологии подошел к рассмотрению психологического кризиса как необходимой стадии развития психики человека, раскрыв его позитивный смысл</a:t>
            </a:r>
            <a:r>
              <a:rPr lang="ru-RU" sz="1600" dirty="0" smtClean="0">
                <a:solidFill>
                  <a:srgbClr val="000000"/>
                </a:solidFill>
                <a:latin typeface="YS Text Optional"/>
              </a:rPr>
              <a:t>.</a:t>
            </a:r>
            <a:endParaRPr lang="ru-RU" sz="1400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YS Text Optional"/>
              </a:rPr>
              <a:t>Лев Семёнович Выготский</a:t>
            </a:r>
            <a:br>
              <a:rPr lang="ru-RU" sz="2800" b="1" dirty="0">
                <a:solidFill>
                  <a:srgbClr val="000000"/>
                </a:solidFill>
                <a:latin typeface="YS Text Optional"/>
              </a:rPr>
            </a:b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(1896 – 1934</a:t>
            </a:r>
            <a:r>
              <a:rPr lang="ru-RU" sz="2800" dirty="0" smtClean="0">
                <a:solidFill>
                  <a:srgbClr val="000000"/>
                </a:solidFill>
                <a:latin typeface="YS Text Optional"/>
              </a:rPr>
              <a:t>) </a:t>
            </a:r>
            <a:endParaRPr lang="ru-RU" sz="2800" dirty="0"/>
          </a:p>
        </p:txBody>
      </p:sp>
      <p:pic>
        <p:nvPicPr>
          <p:cNvPr id="13314" name="Picture 2" descr="https://lavkapisateley.spb.ru/image/cache/catalog/blog/bio_dictionary/vygotskij-650x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2" y="2276872"/>
            <a:ext cx="36906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2248347"/>
            <a:ext cx="3368696" cy="460965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отечественный </a:t>
            </a:r>
            <a:r>
              <a:rPr lang="ru-RU" dirty="0">
                <a:solidFill>
                  <a:srgbClr val="000000"/>
                </a:solidFill>
              </a:rPr>
              <a:t>психолог и </a:t>
            </a:r>
            <a:r>
              <a:rPr lang="ru-RU" dirty="0" err="1" smtClean="0">
                <a:solidFill>
                  <a:srgbClr val="000000"/>
                </a:solidFill>
              </a:rPr>
              <a:t>психофизиолог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Основатель </a:t>
            </a:r>
            <a:r>
              <a:rPr lang="ru-RU" dirty="0">
                <a:solidFill>
                  <a:srgbClr val="000000"/>
                </a:solidFill>
              </a:rPr>
              <a:t>научной школы </a:t>
            </a:r>
            <a:r>
              <a:rPr lang="ru-RU" b="1" i="1" dirty="0">
                <a:solidFill>
                  <a:srgbClr val="000000"/>
                </a:solidFill>
              </a:rPr>
              <a:t>дифференциальной психологии.</a:t>
            </a:r>
            <a:r>
              <a:rPr lang="ru-RU" dirty="0">
                <a:solidFill>
                  <a:srgbClr val="000000"/>
                </a:solidFill>
              </a:rPr>
              <a:t> Разработал теорию индивидуальных различий и концепцию способностей. Занимался исследованиями в области </a:t>
            </a:r>
            <a:r>
              <a:rPr lang="ru-RU" b="1" i="1" dirty="0">
                <a:solidFill>
                  <a:srgbClr val="000000"/>
                </a:solidFill>
              </a:rPr>
              <a:t>восприятия, </a:t>
            </a:r>
            <a:r>
              <a:rPr lang="ru-RU" b="1" i="1" dirty="0" smtClean="0">
                <a:solidFill>
                  <a:srgbClr val="000000"/>
                </a:solidFill>
              </a:rPr>
              <a:t>мышления</a:t>
            </a:r>
            <a:r>
              <a:rPr lang="ru-RU" b="1" i="1" dirty="0">
                <a:solidFill>
                  <a:srgbClr val="000000"/>
                </a:solidFill>
              </a:rPr>
              <a:t>, </a:t>
            </a:r>
            <a:r>
              <a:rPr lang="ru-RU" b="1" i="1" dirty="0" smtClean="0">
                <a:solidFill>
                  <a:srgbClr val="000000"/>
                </a:solidFill>
              </a:rPr>
              <a:t>представления, психологии искусства, </a:t>
            </a:r>
            <a:r>
              <a:rPr lang="ru-RU" dirty="0" smtClean="0">
                <a:solidFill>
                  <a:srgbClr val="000000"/>
                </a:solidFill>
              </a:rPr>
              <a:t>изучал </a:t>
            </a:r>
            <a:r>
              <a:rPr lang="ru-RU" dirty="0">
                <a:solidFill>
                  <a:srgbClr val="000000"/>
                </a:solidFill>
              </a:rPr>
              <a:t>физиологические основы </a:t>
            </a:r>
            <a:r>
              <a:rPr lang="ru-RU" b="1" i="1" dirty="0">
                <a:solidFill>
                  <a:srgbClr val="000000"/>
                </a:solidFill>
              </a:rPr>
              <a:t>индивидуально-психологических различий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Теплов Борис </a:t>
            </a:r>
            <a:r>
              <a:rPr lang="ru-RU" sz="3200" b="1" dirty="0" smtClean="0">
                <a:solidFill>
                  <a:srgbClr val="000000"/>
                </a:solidFill>
              </a:rPr>
              <a:t>Михайлович</a:t>
            </a:r>
            <a:br>
              <a:rPr lang="ru-RU" sz="3200" b="1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(1896-1965</a:t>
            </a:r>
            <a:r>
              <a:rPr lang="ru-RU" sz="2400" dirty="0">
                <a:solidFill>
                  <a:srgbClr val="000000"/>
                </a:solidFill>
              </a:rPr>
              <a:t>) </a:t>
            </a:r>
            <a:endParaRPr lang="ru-RU" sz="3200" dirty="0"/>
          </a:p>
        </p:txBody>
      </p:sp>
      <p:pic>
        <p:nvPicPr>
          <p:cNvPr id="7170" name="Picture 2" descr="http://pa1.narvii.com/6796/ccf8ab9a722a79439f3738f13749944a1b5ee80f_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8346"/>
            <a:ext cx="3495984" cy="43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73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9511" y="5013890"/>
            <a:ext cx="9066007" cy="1727477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советский </a:t>
            </a:r>
            <a:r>
              <a:rPr lang="ru-RU" sz="1800" dirty="0">
                <a:solidFill>
                  <a:srgbClr val="000000"/>
                </a:solidFill>
              </a:rPr>
              <a:t>психолог и </a:t>
            </a:r>
            <a:r>
              <a:rPr lang="ru-RU" sz="1800" dirty="0" err="1" smtClean="0">
                <a:solidFill>
                  <a:srgbClr val="000000"/>
                </a:solidFill>
              </a:rPr>
              <a:t>патопсихолог</a:t>
            </a:r>
            <a:r>
              <a:rPr lang="ru-RU" sz="1800" dirty="0" smtClean="0">
                <a:solidFill>
                  <a:srgbClr val="000000"/>
                </a:solidFill>
              </a:rPr>
              <a:t>. Образование </a:t>
            </a:r>
            <a:r>
              <a:rPr lang="ru-RU" sz="1800" dirty="0">
                <a:solidFill>
                  <a:srgbClr val="000000"/>
                </a:solidFill>
              </a:rPr>
              <a:t>получила в Берлинском университете, </a:t>
            </a:r>
            <a:r>
              <a:rPr lang="ru-RU" sz="1800" dirty="0" smtClean="0">
                <a:solidFill>
                  <a:srgbClr val="000000"/>
                </a:solidFill>
              </a:rPr>
              <a:t>ученица М. </a:t>
            </a:r>
            <a:r>
              <a:rPr lang="ru-RU" sz="1800" dirty="0" err="1" smtClean="0">
                <a:solidFill>
                  <a:srgbClr val="000000"/>
                </a:solidFill>
              </a:rPr>
              <a:t>Вертгеймера</a:t>
            </a:r>
            <a:r>
              <a:rPr lang="ru-RU" sz="1800" dirty="0" smtClean="0">
                <a:solidFill>
                  <a:srgbClr val="000000"/>
                </a:solidFill>
              </a:rPr>
              <a:t>, В</a:t>
            </a:r>
            <a:r>
              <a:rPr lang="ru-RU" sz="1800" dirty="0">
                <a:solidFill>
                  <a:srgbClr val="000000"/>
                </a:solidFill>
              </a:rPr>
              <a:t>. Келера, </a:t>
            </a:r>
            <a:r>
              <a:rPr lang="ru-RU" sz="1800" dirty="0" err="1">
                <a:solidFill>
                  <a:srgbClr val="000000"/>
                </a:solidFill>
              </a:rPr>
              <a:t>К.Левина</a:t>
            </a:r>
            <a:r>
              <a:rPr lang="ru-RU" sz="1800" dirty="0">
                <a:solidFill>
                  <a:srgbClr val="000000"/>
                </a:solidFill>
              </a:rPr>
              <a:t>. Первая научная работа (1927 г.), выполненная под руководством </a:t>
            </a:r>
            <a:r>
              <a:rPr lang="ru-RU" sz="1800" dirty="0" err="1">
                <a:solidFill>
                  <a:srgbClr val="000000"/>
                </a:solidFill>
              </a:rPr>
              <a:t>К.Левина</a:t>
            </a:r>
            <a:r>
              <a:rPr lang="ru-RU" sz="1800" dirty="0">
                <a:solidFill>
                  <a:srgbClr val="000000"/>
                </a:solidFill>
              </a:rPr>
              <a:t>, вскоре приобрела мировую известность в связи с открытием явления зависимости продуктивности запоминания от внутренней динамики потребностей </a:t>
            </a:r>
            <a:r>
              <a:rPr lang="ru-RU" sz="1800" b="1" i="1" dirty="0">
                <a:solidFill>
                  <a:srgbClr val="000000"/>
                </a:solidFill>
              </a:rPr>
              <a:t>("эффект Зейгарник"). </a:t>
            </a:r>
            <a:endParaRPr 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247" y="260648"/>
            <a:ext cx="7756263" cy="144016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Зейгарник Блюма Вульфовна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(</a:t>
            </a:r>
            <a:r>
              <a:rPr lang="ru-RU" sz="2800" dirty="0">
                <a:solidFill>
                  <a:srgbClr val="000000"/>
                </a:solidFill>
              </a:rPr>
              <a:t>1900-1988) </a:t>
            </a:r>
            <a:endParaRPr lang="ru-RU" sz="2800" dirty="0"/>
          </a:p>
        </p:txBody>
      </p:sp>
      <p:pic>
        <p:nvPicPr>
          <p:cNvPr id="1026" name="Picture 2" descr="https://www.b17.ru/foto/uploaded/upl_1583804989_2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81" y="2060848"/>
            <a:ext cx="4104456" cy="28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0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66621" y="2852937"/>
            <a:ext cx="4320480" cy="35283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отечественный </a:t>
            </a:r>
            <a:r>
              <a:rPr lang="ru-RU" dirty="0">
                <a:solidFill>
                  <a:srgbClr val="000000"/>
                </a:solidFill>
              </a:rPr>
              <a:t>психолог и </a:t>
            </a:r>
            <a:r>
              <a:rPr lang="ru-RU" dirty="0" err="1">
                <a:solidFill>
                  <a:srgbClr val="000000"/>
                </a:solidFill>
              </a:rPr>
              <a:t>психофизиолог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Основоположник </a:t>
            </a:r>
            <a:r>
              <a:rPr lang="ru-RU" b="1" i="1" dirty="0">
                <a:solidFill>
                  <a:srgbClr val="000000"/>
                </a:solidFill>
              </a:rPr>
              <a:t>современной </a:t>
            </a:r>
            <a:r>
              <a:rPr lang="ru-RU" b="1" i="1" dirty="0" smtClean="0">
                <a:solidFill>
                  <a:srgbClr val="000000"/>
                </a:solidFill>
              </a:rPr>
              <a:t>нейропсихологии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Исследовал нейропсихологию речи</a:t>
            </a:r>
            <a:r>
              <a:rPr lang="ru-RU" dirty="0">
                <a:solidFill>
                  <a:srgbClr val="000000"/>
                </a:solidFill>
              </a:rPr>
              <a:t>, восприятия, </a:t>
            </a:r>
            <a:r>
              <a:rPr lang="ru-RU" dirty="0" smtClean="0">
                <a:solidFill>
                  <a:srgbClr val="000000"/>
                </a:solidFill>
              </a:rPr>
              <a:t>внимания</a:t>
            </a:r>
            <a:r>
              <a:rPr lang="ru-RU" dirty="0">
                <a:solidFill>
                  <a:srgbClr val="000000"/>
                </a:solidFill>
              </a:rPr>
              <a:t>, мышления, памяти, произвольных действий и движений.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>
                <a:solidFill>
                  <a:srgbClr val="000000"/>
                </a:solidFill>
              </a:rPr>
              <a:t>Лурия</a:t>
            </a:r>
            <a:r>
              <a:rPr lang="ru-RU" sz="3600" b="1" dirty="0">
                <a:solidFill>
                  <a:srgbClr val="000000"/>
                </a:solidFill>
              </a:rPr>
              <a:t> Александр Романович 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(</a:t>
            </a:r>
            <a:r>
              <a:rPr lang="ru-RU" sz="2800" dirty="0">
                <a:solidFill>
                  <a:srgbClr val="000000"/>
                </a:solidFill>
              </a:rPr>
              <a:t>1902-1977) </a:t>
            </a:r>
            <a:endParaRPr lang="ru-RU" sz="4400" dirty="0"/>
          </a:p>
        </p:txBody>
      </p:sp>
      <p:pic>
        <p:nvPicPr>
          <p:cNvPr id="3074" name="Picture 2" descr="https://professiya-vrach.ru/upload/medialibrary/8c3/8c3ec7873787b765f81f2a4dc4b62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2520"/>
            <a:ext cx="2925674" cy="42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6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94" y="330491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Леонтьев Алексей Николаевич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(1903 – 1970)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vatars.mds.yandex.net/get-turbo/1551423/rtha7361c93844427892f8d7148e287c915/max_g480_c12_r4x3_pd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949180" cy="27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990" y="5301208"/>
            <a:ext cx="8121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</a:rPr>
              <a:t>— советский психолог, философ, педагог и организатор науки. Занимался проблемами </a:t>
            </a:r>
            <a:r>
              <a:rPr lang="ru-RU" b="1" i="1" dirty="0">
                <a:solidFill>
                  <a:srgbClr val="333333"/>
                </a:solidFill>
                <a:latin typeface="Tahoma" panose="020B0604030504040204" pitchFamily="34" charset="0"/>
              </a:rPr>
              <a:t>общей психологии (эволюционное развитие психики; память, внимание, личность и др.) и методологией психологического исследования. </a:t>
            </a:r>
            <a:endParaRPr lang="ru-RU" b="1" i="1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11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/>
              <a:t>Эльконин</a:t>
            </a:r>
            <a:r>
              <a:rPr lang="ru-RU" sz="3600" b="1" dirty="0"/>
              <a:t> Даниил </a:t>
            </a:r>
            <a:r>
              <a:rPr lang="ru-RU" sz="3600" b="1" dirty="0" smtClean="0"/>
              <a:t>Борисович</a:t>
            </a:r>
            <a:br>
              <a:rPr lang="ru-RU" sz="3600" b="1" dirty="0" smtClean="0"/>
            </a:br>
            <a:r>
              <a:rPr lang="ru-RU" sz="2800" dirty="0" smtClean="0"/>
              <a:t>(1904-1984</a:t>
            </a:r>
            <a:r>
              <a:rPr lang="ru-RU" sz="2800" dirty="0"/>
              <a:t>)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1960" y="2248347"/>
            <a:ext cx="4536504" cy="442101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представитель </a:t>
            </a:r>
            <a:r>
              <a:rPr lang="ru-RU" dirty="0"/>
              <a:t>отечественной психологической </a:t>
            </a:r>
            <a:r>
              <a:rPr lang="ru-RU" dirty="0" smtClean="0"/>
              <a:t>школы.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Д.Б. </a:t>
            </a:r>
            <a:r>
              <a:rPr lang="ru-RU" dirty="0" err="1" smtClean="0"/>
              <a:t>Эльконину</a:t>
            </a:r>
            <a:r>
              <a:rPr lang="ru-RU" dirty="0" smtClean="0"/>
              <a:t> </a:t>
            </a:r>
            <a:r>
              <a:rPr lang="ru-RU" dirty="0"/>
              <a:t>принадлежит </a:t>
            </a:r>
            <a:r>
              <a:rPr lang="ru-RU" b="1" i="1" dirty="0"/>
              <a:t>теория периодизации детского развития</a:t>
            </a:r>
            <a:r>
              <a:rPr lang="ru-RU" b="1" i="1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работы посвящены также проблемам теории и истории детства, особенностям психического развития детей разных возрастов, психологии игровой и учебной деятельности, психодиагностике, вопросам развития речи и обучения детей </a:t>
            </a:r>
            <a:r>
              <a:rPr lang="ru-RU" dirty="0" smtClean="0"/>
              <a:t>чтению.</a:t>
            </a:r>
            <a:endParaRPr lang="ru-RU" dirty="0"/>
          </a:p>
        </p:txBody>
      </p:sp>
      <p:pic>
        <p:nvPicPr>
          <p:cNvPr id="8196" name="Picture 4" descr="https://magisteria.ru/data/2019/06/id-10-Daniil-Borisovich-Elkonin-1904-1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3" y="2132856"/>
            <a:ext cx="3758203" cy="37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93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060848"/>
            <a:ext cx="4217113" cy="458112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отечественный </a:t>
            </a:r>
            <a:r>
              <a:rPr lang="ru-RU" dirty="0">
                <a:solidFill>
                  <a:srgbClr val="000000"/>
                </a:solidFill>
              </a:rPr>
              <a:t>психолог, основатель ленинградской психологической школы.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Автор </a:t>
            </a:r>
            <a:r>
              <a:rPr lang="ru-RU" dirty="0">
                <a:solidFill>
                  <a:srgbClr val="000000"/>
                </a:solidFill>
              </a:rPr>
              <a:t>фундаментальных работ в области </a:t>
            </a:r>
            <a:r>
              <a:rPr lang="ru-RU" b="1" i="1" dirty="0">
                <a:solidFill>
                  <a:srgbClr val="000000"/>
                </a:solidFill>
              </a:rPr>
              <a:t>восприятия, психологии общения, педагогической психологии.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области детской и педагогической психологии разрабатывал проблемы формирования </a:t>
            </a:r>
            <a:r>
              <a:rPr lang="ru-RU" b="1" i="1" dirty="0">
                <a:solidFill>
                  <a:srgbClr val="000000"/>
                </a:solidFill>
              </a:rPr>
              <a:t>умственной деятельности, сознания и самосознания, характера и воли в условиях школьного обучения</a:t>
            </a:r>
            <a:r>
              <a:rPr lang="ru-RU" dirty="0">
                <a:solidFill>
                  <a:srgbClr val="000000"/>
                </a:solidFill>
              </a:rPr>
              <a:t>, изучал </a:t>
            </a:r>
            <a:r>
              <a:rPr lang="ru-RU" b="1" i="1" dirty="0">
                <a:solidFill>
                  <a:srgbClr val="000000"/>
                </a:solidFill>
              </a:rPr>
              <a:t>пространственное восприятие и представление </a:t>
            </a:r>
            <a:r>
              <a:rPr lang="ru-RU" b="1" i="1" dirty="0" smtClean="0">
                <a:solidFill>
                  <a:srgbClr val="000000"/>
                </a:solidFill>
              </a:rPr>
              <a:t>детей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332656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</a:rPr>
              <a:t>Ананьев Борис </a:t>
            </a:r>
            <a:r>
              <a:rPr lang="ru-RU" sz="4000" b="1" dirty="0" smtClean="0">
                <a:solidFill>
                  <a:srgbClr val="000000"/>
                </a:solidFill>
              </a:rPr>
              <a:t>Герасимович</a:t>
            </a:r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3600" dirty="0" smtClean="0">
                <a:solidFill>
                  <a:srgbClr val="000000"/>
                </a:solidFill>
              </a:rPr>
              <a:t>(1907-1972</a:t>
            </a:r>
            <a:r>
              <a:rPr lang="ru-RU" sz="3600" dirty="0">
                <a:solidFill>
                  <a:srgbClr val="000000"/>
                </a:solidFill>
              </a:rPr>
              <a:t>) </a:t>
            </a:r>
            <a:endParaRPr lang="ru-RU" sz="4000" dirty="0"/>
          </a:p>
        </p:txBody>
      </p:sp>
      <p:pic>
        <p:nvPicPr>
          <p:cNvPr id="1028" name="Picture 4" descr="https://sun9-27.userapi.com/c837223/v837223253/6d33e/rw9s1vTjX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8576"/>
            <a:ext cx="381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2248347"/>
            <a:ext cx="3584720" cy="42769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Немецкий врач, физиолог и психолог. В области психологии использовал экспериментальную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психологию, основная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фигура в социальной психологии,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последние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годы жизни Вундта прошли под знаком 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психологии народов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которую он понимал как учение о социальной основе высшей ментальной деятельности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333333"/>
                </a:solidFill>
                <a:latin typeface="Arial" panose="020B0604020202020204" pitchFamily="34" charset="0"/>
              </a:rPr>
              <a:t>ВУНДТ</a:t>
            </a:r>
            <a:r>
              <a:rPr lang="ru-RU" sz="3600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</a:rPr>
              <a:t>Wundt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sz="3600" dirty="0">
                <a:solidFill>
                  <a:srgbClr val="333333"/>
                </a:solidFill>
                <a:latin typeface="Arial" panose="020B0604020202020204" pitchFamily="34" charset="0"/>
              </a:rPr>
              <a:t>Вильгельм </a:t>
            </a:r>
            <a:r>
              <a:rPr lang="ru-RU" sz="3600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(1832-1920)</a:t>
            </a:r>
            <a:endParaRPr lang="ru-RU" sz="2800" dirty="0"/>
          </a:p>
        </p:txBody>
      </p:sp>
      <p:pic>
        <p:nvPicPr>
          <p:cNvPr id="11266" name="Picture 2" descr="https://www.macmillanhighered.com/BrainHoney/Resource/22292/digital_first_content/trunk/test/pel3e/asset/ch01/c01_un0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1988840"/>
            <a:ext cx="3168352" cy="43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56992"/>
            <a:ext cx="4464496" cy="2680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YS Text Optional"/>
              </a:rPr>
              <a:t>Сигизму́нд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YS Text Optional"/>
              </a:rPr>
              <a:t>Шло́мо</a:t>
            </a:r>
            <a:r>
              <a:rPr lang="ru-RU" sz="2400" dirty="0">
                <a:solidFill>
                  <a:srgbClr val="000000"/>
                </a:solidFill>
                <a:latin typeface="YS Text Optional"/>
              </a:rPr>
              <a:t> Фрейд - австрийский психолог, психоаналитик, психиатр и 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невролог. Основатель</a:t>
            </a:r>
            <a:r>
              <a:rPr lang="ru-RU" sz="2400" dirty="0">
                <a:solidFill>
                  <a:srgbClr val="000000"/>
                </a:solidFill>
                <a:latin typeface="YS Text Optional"/>
              </a:rPr>
              <a:t> </a:t>
            </a:r>
            <a:r>
              <a:rPr lang="ru-RU" sz="2400" b="1" u="sng" dirty="0">
                <a:solidFill>
                  <a:srgbClr val="000000"/>
                </a:solidFill>
                <a:latin typeface="YS Text Optional"/>
              </a:rPr>
              <a:t>психоанализа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.</a:t>
            </a:r>
            <a:endParaRPr lang="ru-RU" sz="2400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Зигмунд Фрейд</a:t>
            </a:r>
            <a:b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1856 – 1939)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i.pinimg.com/736x/b3/b3/0b/b3b30b5907f76c4dd6ee6ec15f18d034--freud-psychology-psychology-m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2985"/>
            <a:ext cx="2903558" cy="43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3898776" cy="258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YS Text Optional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встрийский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психолог, психиатр и мыслитель, основатель 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индивидуальной психологии, 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создатель концепции </a:t>
            </a:r>
            <a:r>
              <a:rPr lang="ru-RU" sz="2000" b="1" i="1" dirty="0">
                <a:solidFill>
                  <a:srgbClr val="000000"/>
                </a:solidFill>
                <a:latin typeface="YS Text Optional"/>
              </a:rPr>
              <a:t>индивидуальной теории личности</a:t>
            </a:r>
            <a:r>
              <a:rPr lang="ru-RU" sz="2000" b="1" i="1" dirty="0" smtClean="0">
                <a:solidFill>
                  <a:srgbClr val="000000"/>
                </a:solidFill>
                <a:latin typeface="YS Text Optional"/>
              </a:rPr>
              <a:t>.</a:t>
            </a:r>
            <a:endParaRPr lang="ru-RU" sz="2000" b="1" i="1" dirty="0">
              <a:solidFill>
                <a:srgbClr val="000000"/>
              </a:solidFill>
              <a:latin typeface="YS Text Option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YS Text Optional"/>
              </a:rPr>
              <a:t>Альфред Адлер</a:t>
            </a:r>
            <a:br>
              <a:rPr lang="ru-RU" sz="3200" b="1" dirty="0">
                <a:solidFill>
                  <a:srgbClr val="000000"/>
                </a:solidFill>
                <a:latin typeface="YS Text Optional"/>
              </a:rPr>
            </a:br>
            <a:r>
              <a:rPr lang="ru-RU" sz="2400" dirty="0">
                <a:solidFill>
                  <a:srgbClr val="000000"/>
                </a:solidFill>
                <a:latin typeface="YS Text Optional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1870 – 1937) </a:t>
            </a:r>
            <a:endParaRPr lang="ru-RU" sz="2400" dirty="0"/>
          </a:p>
        </p:txBody>
      </p:sp>
      <p:pic>
        <p:nvPicPr>
          <p:cNvPr id="7170" name="Picture 2" descr="https://ds04.infourok.ru/uploads/ex/0ec5/000e8db4-1ce2cd98/hello_html_334e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8324"/>
            <a:ext cx="3432382" cy="44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377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420888"/>
            <a:ext cx="4186808" cy="29089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Американский </a:t>
            </a:r>
            <a:r>
              <a:rPr lang="ru-RU" sz="2400" dirty="0">
                <a:solidFill>
                  <a:srgbClr val="000000"/>
                </a:solidFill>
                <a:latin typeface="YS Text Optional"/>
              </a:rPr>
              <a:t>психолог и педагог. Исследовал поведение животных в "проблемном ящике", это привело к создании </a:t>
            </a:r>
            <a:r>
              <a:rPr lang="ru-RU" sz="2400" b="1" i="1" dirty="0">
                <a:solidFill>
                  <a:srgbClr val="000000"/>
                </a:solidFill>
                <a:latin typeface="YS Text Optional"/>
              </a:rPr>
              <a:t>теории </a:t>
            </a:r>
            <a:r>
              <a:rPr lang="ru-RU" sz="2400" b="1" i="1" dirty="0" err="1">
                <a:solidFill>
                  <a:srgbClr val="000000"/>
                </a:solidFill>
                <a:latin typeface="YS Text Optional"/>
              </a:rPr>
              <a:t>коннективизма</a:t>
            </a:r>
            <a:r>
              <a:rPr lang="ru-RU" sz="2400" i="1" dirty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88" y="260648"/>
            <a:ext cx="7756263" cy="105425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000000"/>
                </a:solidFill>
                <a:latin typeface="YS Text Optional"/>
              </a:rPr>
              <a:t>Эдвард Ли </a:t>
            </a:r>
            <a:r>
              <a:rPr lang="ru-RU" sz="2800" b="1" dirty="0" err="1">
                <a:solidFill>
                  <a:srgbClr val="000000"/>
                </a:solidFill>
                <a:latin typeface="YS Text Optional"/>
              </a:rPr>
              <a:t>Торндайк</a:t>
            </a:r>
            <a:r>
              <a:rPr lang="ru-RU" sz="2800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YS Text Optional"/>
              </a:rPr>
            </a:br>
            <a:r>
              <a:rPr lang="ru-RU" sz="2800" dirty="0" smtClean="0">
                <a:solidFill>
                  <a:srgbClr val="000000"/>
                </a:solidFill>
                <a:latin typeface="YS Text Optional"/>
              </a:rPr>
              <a:t>(1874 – 1949)</a:t>
            </a:r>
            <a:endParaRPr lang="ru-RU" sz="2800" dirty="0"/>
          </a:p>
        </p:txBody>
      </p:sp>
      <p:pic>
        <p:nvPicPr>
          <p:cNvPr id="12290" name="Picture 2" descr="https://images.fineartamerica.com/images-medium-large/1-edward-thorndike-american-psychologist-humanities-and-social-sciences-librarynew-york-public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3" y="1988840"/>
            <a:ext cx="35727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30168"/>
            <a:ext cx="4762872" cy="402316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/>
              <a:t>Швейцарский </a:t>
            </a:r>
            <a:r>
              <a:rPr lang="ru-RU" sz="2000" dirty="0"/>
              <a:t>психиатр и педагог, философ,  основоположник такого направления глубинной психологии </a:t>
            </a:r>
            <a:r>
              <a:rPr lang="ru-RU" sz="2000" dirty="0" smtClean="0"/>
              <a:t>как </a:t>
            </a:r>
            <a:r>
              <a:rPr lang="ru-RU" sz="2000" b="1" i="1" dirty="0" smtClean="0"/>
              <a:t>аналитическая психология</a:t>
            </a:r>
            <a:r>
              <a:rPr lang="ru-RU" sz="2000" dirty="0" smtClean="0"/>
              <a:t>, </a:t>
            </a:r>
            <a:r>
              <a:rPr lang="ru-RU" sz="2000" b="1" i="1" dirty="0"/>
              <a:t>учения о коллективном бессознательном</a:t>
            </a:r>
            <a:r>
              <a:rPr lang="ru-RU" sz="2000" dirty="0"/>
              <a:t>, автор теории личности, теории сновидений, ассоциативного метода, структуры личности, концепции </a:t>
            </a:r>
            <a:r>
              <a:rPr lang="ru-RU" sz="2000" dirty="0" err="1"/>
              <a:t>психотипов</a:t>
            </a:r>
            <a:r>
              <a:rPr lang="ru-RU" sz="2000" dirty="0"/>
              <a:t>, комплексов, символов и </a:t>
            </a:r>
            <a:r>
              <a:rPr lang="ru-RU" sz="2000" dirty="0" smtClean="0"/>
              <a:t>архетипов.</a:t>
            </a:r>
            <a:endParaRPr lang="ru-RU" sz="2000" dirty="0"/>
          </a:p>
          <a:p>
            <a:pPr marL="114300" indent="0">
              <a:buNone/>
            </a:pPr>
            <a:r>
              <a:rPr lang="ru-RU" sz="2000" dirty="0" smtClean="0"/>
              <a:t>С </a:t>
            </a:r>
            <a:r>
              <a:rPr lang="ru-RU" sz="2000" dirty="0"/>
              <a:t>1907 по 1912 год был близким соратником Зигмунда Фрейда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56263" cy="1054250"/>
          </a:xfrm>
        </p:spPr>
        <p:txBody>
          <a:bodyPr>
            <a:noAutofit/>
          </a:bodyPr>
          <a:lstStyle/>
          <a:p>
            <a:r>
              <a:rPr lang="ru-RU" sz="3200" b="1" dirty="0"/>
              <a:t>Карл Густав Юнг</a:t>
            </a:r>
            <a:br>
              <a:rPr lang="ru-RU" sz="3200" b="1" dirty="0"/>
            </a:br>
            <a:r>
              <a:rPr lang="ru-RU" sz="2400" b="1" dirty="0" smtClean="0"/>
              <a:t>(</a:t>
            </a:r>
            <a:r>
              <a:rPr lang="ru-RU" sz="2400" dirty="0" smtClean="0"/>
              <a:t>1875 – 1961)</a:t>
            </a:r>
            <a:endParaRPr lang="ru-RU" sz="2400" dirty="0"/>
          </a:p>
        </p:txBody>
      </p:sp>
      <p:pic>
        <p:nvPicPr>
          <p:cNvPr id="2050" name="Picture 2" descr="https://i.pinimg.com/originals/b6/61/2b/b6612b81aced1e7053825f9d0c066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39877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4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16596"/>
            <a:ext cx="4114800" cy="3907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Американский 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психолог, 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основал </a:t>
            </a:r>
            <a:r>
              <a:rPr lang="ru-RU" b="1" i="1" dirty="0" smtClean="0">
                <a:solidFill>
                  <a:srgbClr val="000000"/>
                </a:solidFill>
                <a:latin typeface="YS Text Optional"/>
              </a:rPr>
              <a:t>бихевиоризм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> 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(от англ. </a:t>
            </a:r>
            <a:r>
              <a:rPr lang="ru-RU" i="1" dirty="0" err="1">
                <a:solidFill>
                  <a:srgbClr val="000000"/>
                </a:solidFill>
                <a:latin typeface="YS Text Optional"/>
              </a:rPr>
              <a:t>behavior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 — поведение), который стал одной из самых распространённых теорий в западной психологии XX века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В 1913 году определил психологию как науку о поведении.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YS Text Optional"/>
              </a:rPr>
              <a:t>Джон </a:t>
            </a:r>
            <a:r>
              <a:rPr lang="ru-RU" b="1" dirty="0" err="1">
                <a:solidFill>
                  <a:srgbClr val="000000"/>
                </a:solidFill>
                <a:latin typeface="YS Text Optional"/>
              </a:rPr>
              <a:t>Бродес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> Уотсон</a:t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2700" b="1" dirty="0" smtClean="0">
                <a:solidFill>
                  <a:srgbClr val="000000"/>
                </a:solidFill>
                <a:latin typeface="YS Text Optional"/>
              </a:rPr>
              <a:t>(</a:t>
            </a:r>
            <a:r>
              <a:rPr lang="ru-RU" sz="2700" dirty="0" smtClean="0">
                <a:solidFill>
                  <a:srgbClr val="000000"/>
                </a:solidFill>
                <a:latin typeface="YS Text Optional"/>
              </a:rPr>
              <a:t>1878</a:t>
            </a:r>
            <a:r>
              <a:rPr lang="ru-RU" sz="2700" dirty="0">
                <a:solidFill>
                  <a:srgbClr val="000000"/>
                </a:solidFill>
                <a:latin typeface="YS Text Optional"/>
              </a:rPr>
              <a:t> — </a:t>
            </a:r>
            <a:r>
              <a:rPr lang="ru-RU" sz="2700" dirty="0" smtClean="0">
                <a:solidFill>
                  <a:srgbClr val="000000"/>
                </a:solidFill>
                <a:latin typeface="YS Text Optional"/>
              </a:rPr>
              <a:t>1958) </a:t>
            </a:r>
            <a:endParaRPr lang="ru-RU" sz="2700" dirty="0"/>
          </a:p>
        </p:txBody>
      </p:sp>
      <p:sp>
        <p:nvSpPr>
          <p:cNvPr id="4" name="AutoShape 2" descr="https://cdn.quotesgram.com/img/47/94/78691464-MTE5NDg0MDU0NTg1NDQzOD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ailyasianage.com/library/2019/09/24/1569350088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58094"/>
            <a:ext cx="4265712" cy="42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6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7945" y="2276872"/>
            <a:ext cx="4186808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YS Text Optional"/>
              </a:rPr>
              <a:t>Ш</a:t>
            </a:r>
            <a:r>
              <a:rPr lang="ru-RU" sz="2400" dirty="0" smtClean="0">
                <a:solidFill>
                  <a:srgbClr val="000000"/>
                </a:solidFill>
                <a:latin typeface="YS Text Optional"/>
              </a:rPr>
              <a:t>вейцарский </a:t>
            </a:r>
            <a:r>
              <a:rPr lang="ru-RU" sz="2400" dirty="0">
                <a:solidFill>
                  <a:srgbClr val="000000"/>
                </a:solidFill>
                <a:latin typeface="YS Text Optional"/>
              </a:rPr>
              <a:t>психолог и философ, известен работами по изучению психологии детей, создатель теории - </a:t>
            </a:r>
            <a:r>
              <a:rPr lang="ru-RU" sz="2400" b="1" i="1" dirty="0">
                <a:solidFill>
                  <a:srgbClr val="000000"/>
                </a:solidFill>
                <a:latin typeface="YS Text Optional"/>
              </a:rPr>
              <a:t>когнитивного развития, </a:t>
            </a:r>
            <a:r>
              <a:rPr lang="ru-RU" sz="2400" dirty="0">
                <a:solidFill>
                  <a:srgbClr val="000000"/>
                </a:solidFill>
                <a:latin typeface="YS Text Optional"/>
              </a:rPr>
              <a:t>основатель </a:t>
            </a:r>
            <a:r>
              <a:rPr lang="ru-RU" sz="2400" b="1" i="1" dirty="0">
                <a:solidFill>
                  <a:srgbClr val="000000"/>
                </a:solidFill>
                <a:latin typeface="YS Text Optional"/>
              </a:rPr>
              <a:t>генетической психологии</a:t>
            </a:r>
            <a:r>
              <a:rPr lang="ru-RU" sz="2400" i="1" dirty="0">
                <a:solidFill>
                  <a:srgbClr val="000000"/>
                </a:solidFill>
                <a:latin typeface="YS Text Optional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0000"/>
                </a:solidFill>
                <a:latin typeface="YS Text Optional"/>
              </a:rPr>
              <a:t>Жан Вильям Фриц Пиаже</a:t>
            </a:r>
            <a:r>
              <a:rPr lang="ru-RU" b="1" dirty="0">
                <a:solidFill>
                  <a:srgbClr val="000000"/>
                </a:solidFill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latin typeface="YS Text Optional"/>
              </a:rPr>
            </a:br>
            <a:r>
              <a:rPr lang="ru-RU" sz="3100" dirty="0" smtClean="0">
                <a:solidFill>
                  <a:srgbClr val="000000"/>
                </a:solidFill>
                <a:latin typeface="YS Text Optional"/>
              </a:rPr>
              <a:t>(1896 – 1980) </a:t>
            </a:r>
            <a:endParaRPr lang="ru-RU" sz="3100" dirty="0"/>
          </a:p>
        </p:txBody>
      </p:sp>
      <p:pic>
        <p:nvPicPr>
          <p:cNvPr id="6146" name="Picture 2" descr="https://www.peoples.ru/medicine/psychology/jean_piaget/piaget_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8" y="2132856"/>
            <a:ext cx="25809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321</TotalTime>
  <Words>821</Words>
  <Application>Microsoft Office PowerPoint</Application>
  <PresentationFormat>Экран (4:3)</PresentationFormat>
  <Paragraphs>79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Book Antiqua</vt:lpstr>
      <vt:lpstr>Calibri</vt:lpstr>
      <vt:lpstr>Tahoma</vt:lpstr>
      <vt:lpstr>Times New Roman</vt:lpstr>
      <vt:lpstr>Wingdings</vt:lpstr>
      <vt:lpstr>YS Text Optional</vt:lpstr>
      <vt:lpstr>Твердый переплет</vt:lpstr>
      <vt:lpstr>Зарубежные  и  отечественные психологи</vt:lpstr>
      <vt:lpstr>Уильям Джеймс (1842 – 1910)</vt:lpstr>
      <vt:lpstr>ВУНДТ (Wundt) Вильгельм  (1832-1920)</vt:lpstr>
      <vt:lpstr>Зигмунд Фрейд (1856 – 1939)</vt:lpstr>
      <vt:lpstr>Альфред Адлер (1870 – 1937) </vt:lpstr>
      <vt:lpstr>Эдвард Ли Торндайк (1874 – 1949)</vt:lpstr>
      <vt:lpstr>Карл Густав Юнг (1875 – 1961)</vt:lpstr>
      <vt:lpstr>Джон Бродес Уотсон (1878 — 1958) </vt:lpstr>
      <vt:lpstr>Жан Вильям Фриц Пиаже (1896 – 1980) </vt:lpstr>
      <vt:lpstr>Эрик Хомбургер Эриксон (1902 – 1994)</vt:lpstr>
      <vt:lpstr>Беррес Фредерик Скиннер (1904 — 1990)</vt:lpstr>
      <vt:lpstr>Абрахам Маслоу (1908 – 1970)</vt:lpstr>
      <vt:lpstr>Леон Фестингер (1919 – 1989)</vt:lpstr>
      <vt:lpstr>Сеченов Иван Михайлович (1829-1905)</vt:lpstr>
      <vt:lpstr>Иван Петрович Павлов (1849 – 1936)</vt:lpstr>
      <vt:lpstr>Бехтерев Владимир Михайлович (1857-1927) </vt:lpstr>
      <vt:lpstr>Ланге Николай Николаевич (1858-1921) </vt:lpstr>
      <vt:lpstr>Челпанов Георгий Иванович  (1862-1936)</vt:lpstr>
      <vt:lpstr>Лазурский Александр Федорович  (1874-1917) </vt:lpstr>
      <vt:lpstr>Узнадзе Дмитрий Николаевич (1886-1950) </vt:lpstr>
      <vt:lpstr>Мясищев Владимир Николаевич  (1892-1973) </vt:lpstr>
      <vt:lpstr>Смирнов Анатолий Александрович (1894-1980) </vt:lpstr>
      <vt:lpstr>Лев Семёнович Выготский (1896 – 1934) </vt:lpstr>
      <vt:lpstr>Теплов Борис Михайлович (1896-1965) </vt:lpstr>
      <vt:lpstr>Зейгарник Блюма Вульфовна  (1900-1988) </vt:lpstr>
      <vt:lpstr>Лурия Александр Романович  (1902-1977) </vt:lpstr>
      <vt:lpstr>Леонтьев Алексей Николаевич (1903 – 1970)</vt:lpstr>
      <vt:lpstr>Эльконин Даниил Борисович (1904-1984) </vt:lpstr>
      <vt:lpstr>Ананьев Борис Герасимович (1907-1972)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28</cp:revision>
  <dcterms:created xsi:type="dcterms:W3CDTF">2020-12-18T22:37:42Z</dcterms:created>
  <dcterms:modified xsi:type="dcterms:W3CDTF">2021-12-20T10:19:30Z</dcterms:modified>
</cp:coreProperties>
</file>